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9" r:id="rId2"/>
    <p:sldId id="258" r:id="rId3"/>
    <p:sldId id="262" r:id="rId4"/>
    <p:sldId id="260" r:id="rId5"/>
    <p:sldId id="268" r:id="rId6"/>
    <p:sldId id="279" r:id="rId7"/>
    <p:sldId id="290" r:id="rId8"/>
    <p:sldId id="276" r:id="rId9"/>
    <p:sldId id="286" r:id="rId10"/>
    <p:sldId id="278" r:id="rId11"/>
    <p:sldId id="270" r:id="rId12"/>
    <p:sldId id="284" r:id="rId13"/>
    <p:sldId id="289" r:id="rId14"/>
    <p:sldId id="281" r:id="rId15"/>
    <p:sldId id="27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48668" autoAdjust="0"/>
  </p:normalViewPr>
  <p:slideViewPr>
    <p:cSldViewPr snapToGrid="0">
      <p:cViewPr varScale="1">
        <p:scale>
          <a:sx n="45" d="100"/>
          <a:sy n="45" d="100"/>
        </p:scale>
        <p:origin x="3114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 LO Webb" userId="17ba928da5630d73" providerId="LiveId" clId="{0A3E6F5B-3A3E-46F4-86E7-D03F283BA073}"/>
    <pc:docChg chg="modSld sldOrd">
      <pc:chgData name="LO LO Webb" userId="17ba928da5630d73" providerId="LiveId" clId="{0A3E6F5B-3A3E-46F4-86E7-D03F283BA073}" dt="2025-05-07T22:18:16.016" v="1"/>
      <pc:docMkLst>
        <pc:docMk/>
      </pc:docMkLst>
      <pc:sldChg chg="ord">
        <pc:chgData name="LO LO Webb" userId="17ba928da5630d73" providerId="LiveId" clId="{0A3E6F5B-3A3E-46F4-86E7-D03F283BA073}" dt="2025-05-07T22:18:16.016" v="1"/>
        <pc:sldMkLst>
          <pc:docMk/>
          <pc:sldMk cId="2723349262" sldId="290"/>
        </pc:sldMkLst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A1BAB8-1625-4D95-A266-BBF23EF95D5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660B09-6C95-448D-A006-811D34B98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54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724a2348e6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724a2348e6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Slide 1 Talking points: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Hi everyone, thank you for being here! We’re excited to present our final project: a Steam Game Recommender System.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Our team includes Austin McCormick, Kashif Zafar, and myself, Laurie Webb.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This is an AI-driven project that blends NLP, machine learning, and a user interface to help players find new games based on what they already love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175ba4a1694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175ba4a1694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75ba4a169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175ba4a169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0" name="Google Shape;2260;g175ba4a1694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1" name="Google Shape;2261;g175ba4a1694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9">
          <a:extLst>
            <a:ext uri="{FF2B5EF4-FFF2-40B4-BE49-F238E27FC236}">
              <a16:creationId xmlns:a16="http://schemas.microsoft.com/office/drawing/2014/main" id="{1605CA5C-11F9-308C-435E-4267E713E3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0" name="Google Shape;2260;g175ba4a1694_0_164:notes">
            <a:extLst>
              <a:ext uri="{FF2B5EF4-FFF2-40B4-BE49-F238E27FC236}">
                <a16:creationId xmlns:a16="http://schemas.microsoft.com/office/drawing/2014/main" id="{358730F2-EBB4-4141-0137-13EF64A74A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1" name="Google Shape;2261;g175ba4a1694_0_164:notes">
            <a:extLst>
              <a:ext uri="{FF2B5EF4-FFF2-40B4-BE49-F238E27FC236}">
                <a16:creationId xmlns:a16="http://schemas.microsoft.com/office/drawing/2014/main" id="{CF8F1219-0A03-D5AF-56A3-7DB9F2D3EC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30788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175ba4a1694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175ba4a1694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75ba4a1694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75ba4a1694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724a2348e6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724a2348e6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1. Steam’s recommendations are based on co-purchases, not content.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Our goal: use </a:t>
            </a:r>
            <a:r>
              <a:rPr lang="en-US" b="1" dirty="0"/>
              <a:t>NLP and sentiment</a:t>
            </a:r>
            <a:r>
              <a:rPr lang="en-US" dirty="0"/>
              <a:t> to understand what makes a game feel right for the player.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wanted to enable recommendations by </a:t>
            </a:r>
            <a:r>
              <a:rPr lang="en-US" b="1" dirty="0"/>
              <a:t>mood, playstyle, and vibe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dirty="0"/>
              <a:t>2. Kaggle dataset: ~50,000+ Steam games</a:t>
            </a:r>
          </a:p>
          <a:p>
            <a:pPr>
              <a:buNone/>
            </a:pPr>
            <a:r>
              <a:rPr lang="en-US" dirty="0"/>
              <a:t>Included: titles, descriptions, tags, ratings, platform info, prices, etc.</a:t>
            </a:r>
          </a:p>
          <a:p>
            <a:r>
              <a:rPr lang="en-US" dirty="0"/>
              <a:t>Additional metadata via JSON file (merged with CSV)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dirty="0"/>
              <a:t>3. Cleaned description: removed </a:t>
            </a:r>
            <a:r>
              <a:rPr lang="en-US" dirty="0" err="1"/>
              <a:t>stopwords</a:t>
            </a:r>
            <a:r>
              <a:rPr lang="en-US" dirty="0"/>
              <a:t>, punctuation, lowercase</a:t>
            </a:r>
          </a:p>
          <a:p>
            <a:pPr>
              <a:buNone/>
            </a:pPr>
            <a:r>
              <a:rPr lang="en-US" dirty="0"/>
              <a:t>Created </a:t>
            </a:r>
            <a:r>
              <a:rPr lang="en-US" dirty="0" err="1"/>
              <a:t>clean_description</a:t>
            </a:r>
            <a:r>
              <a:rPr lang="en-US" dirty="0"/>
              <a:t> column</a:t>
            </a:r>
          </a:p>
          <a:p>
            <a:pPr>
              <a:buNone/>
            </a:pPr>
            <a:r>
              <a:rPr lang="en-US" dirty="0"/>
              <a:t>Used </a:t>
            </a:r>
            <a:r>
              <a:rPr lang="en-US" b="1" dirty="0"/>
              <a:t>TF-IDF Vectorization</a:t>
            </a:r>
            <a:r>
              <a:rPr lang="en-US" dirty="0"/>
              <a:t> to convert text into meaningful numeric features</a:t>
            </a:r>
          </a:p>
          <a:p>
            <a:r>
              <a:rPr lang="en-US" dirty="0"/>
              <a:t>Sampled 2,000 games for memory-efficient cosine similarity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dirty="0"/>
              <a:t>4. Used </a:t>
            </a:r>
            <a:r>
              <a:rPr lang="en-US" b="1" dirty="0"/>
              <a:t>cosine similarity</a:t>
            </a:r>
            <a:r>
              <a:rPr lang="en-US" dirty="0"/>
              <a:t> on TF-IDF vectors to find similar games</a:t>
            </a:r>
          </a:p>
          <a:p>
            <a:pPr>
              <a:buNone/>
            </a:pPr>
            <a:r>
              <a:rPr lang="en-US" dirty="0"/>
              <a:t>Input: game title → Output: top 5 similar games</a:t>
            </a:r>
          </a:p>
          <a:p>
            <a:pPr>
              <a:buNone/>
            </a:pPr>
            <a:r>
              <a:rPr lang="en-US" dirty="0"/>
              <a:t>Bonus: Added </a:t>
            </a:r>
            <a:r>
              <a:rPr lang="en-US" b="1" dirty="0"/>
              <a:t>mood matching</a:t>
            </a:r>
            <a:r>
              <a:rPr lang="en-US" dirty="0"/>
              <a:t> based on description + tags!</a:t>
            </a:r>
          </a:p>
          <a:p>
            <a:r>
              <a:rPr lang="en-US" dirty="0"/>
              <a:t>Optional: filtered by moods like </a:t>
            </a:r>
            <a:r>
              <a:rPr lang="en-US" i="1" dirty="0"/>
              <a:t>Strategic</a:t>
            </a:r>
            <a:r>
              <a:rPr lang="en-US" dirty="0"/>
              <a:t>, </a:t>
            </a:r>
            <a:r>
              <a:rPr lang="en-US" i="1" dirty="0"/>
              <a:t>Funny</a:t>
            </a:r>
            <a:r>
              <a:rPr lang="en-US" dirty="0"/>
              <a:t>, </a:t>
            </a:r>
            <a:r>
              <a:rPr lang="en-US" i="1" dirty="0"/>
              <a:t>Relaxed</a:t>
            </a:r>
            <a:r>
              <a:rPr lang="en-US" dirty="0"/>
              <a:t>, etc.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dirty="0"/>
              <a:t>5. Defined keywords for moods: </a:t>
            </a:r>
            <a:r>
              <a:rPr lang="en-US" i="1" dirty="0"/>
              <a:t>Intense</a:t>
            </a:r>
            <a:r>
              <a:rPr lang="en-US" dirty="0"/>
              <a:t>, </a:t>
            </a:r>
            <a:r>
              <a:rPr lang="en-US" i="1" dirty="0"/>
              <a:t>Relaxed</a:t>
            </a:r>
            <a:r>
              <a:rPr lang="en-US" dirty="0"/>
              <a:t>, </a:t>
            </a:r>
            <a:r>
              <a:rPr lang="en-US" i="1" dirty="0"/>
              <a:t>Scary</a:t>
            </a:r>
            <a:r>
              <a:rPr lang="en-US" dirty="0"/>
              <a:t>, </a:t>
            </a:r>
            <a:r>
              <a:rPr lang="en-US" i="1" dirty="0"/>
              <a:t>Funny</a:t>
            </a:r>
            <a:r>
              <a:rPr lang="en-US" dirty="0"/>
              <a:t>, etc.</a:t>
            </a:r>
          </a:p>
          <a:p>
            <a:pPr>
              <a:buNone/>
            </a:pPr>
            <a:r>
              <a:rPr lang="en-US" dirty="0"/>
              <a:t>Tagged each game using NLP from both description + tags</a:t>
            </a:r>
          </a:p>
          <a:p>
            <a:r>
              <a:rPr lang="en-US" dirty="0"/>
              <a:t>Now users can ask:</a:t>
            </a:r>
            <a:br>
              <a:rPr lang="en-US" dirty="0"/>
            </a:br>
            <a:r>
              <a:rPr lang="en-US" i="1" dirty="0"/>
              <a:t>“What games are similar to X, but only if I want something relaxing?”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dirty="0"/>
              <a:t>6. Learned practical NLP: TF-IDF, cosine similarity, text preprocessing</a:t>
            </a:r>
          </a:p>
          <a:p>
            <a:pPr>
              <a:buNone/>
            </a:pPr>
            <a:r>
              <a:rPr lang="en-US" dirty="0"/>
              <a:t>Saw the impact of emotion-aware filtering</a:t>
            </a:r>
          </a:p>
          <a:p>
            <a:pPr>
              <a:buNone/>
            </a:pPr>
            <a:r>
              <a:rPr lang="en-US" dirty="0"/>
              <a:t>Potential next steps: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Add </a:t>
            </a:r>
            <a:r>
              <a:rPr lang="en-US" dirty="0" err="1"/>
              <a:t>Streamlit</a:t>
            </a:r>
            <a:r>
              <a:rPr lang="en-US" dirty="0"/>
              <a:t> UI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 Steam API to pull live game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Train deeper ML models (e.g. embeddings or BERT)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724a2348e6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724a2348e6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724a2348e6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724a2348e6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75ba4a1694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75ba4a1694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175ba4a1694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175ba4a1694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9">
          <a:extLst>
            <a:ext uri="{FF2B5EF4-FFF2-40B4-BE49-F238E27FC236}">
              <a16:creationId xmlns:a16="http://schemas.microsoft.com/office/drawing/2014/main" id="{21E58E1B-49A6-8F05-6807-9BEFDFA722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0" name="Google Shape;2260;g175ba4a1694_0_164:notes">
            <a:extLst>
              <a:ext uri="{FF2B5EF4-FFF2-40B4-BE49-F238E27FC236}">
                <a16:creationId xmlns:a16="http://schemas.microsoft.com/office/drawing/2014/main" id="{18ECF893-AFCD-CDB5-CBE0-B5363C8013C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1" name="Google Shape;2261;g175ba4a1694_0_164:notes">
            <a:extLst>
              <a:ext uri="{FF2B5EF4-FFF2-40B4-BE49-F238E27FC236}">
                <a16:creationId xmlns:a16="http://schemas.microsoft.com/office/drawing/2014/main" id="{74AE47A3-BA7F-DF91-3F20-031939755D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34642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75ba4a1694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75ba4a1694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9">
          <a:extLst>
            <a:ext uri="{FF2B5EF4-FFF2-40B4-BE49-F238E27FC236}">
              <a16:creationId xmlns:a16="http://schemas.microsoft.com/office/drawing/2014/main" id="{B98C0CA0-73AB-D4BF-EE8D-A0AFF2A0D8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0" name="Google Shape;2260;g175ba4a1694_0_164:notes">
            <a:extLst>
              <a:ext uri="{FF2B5EF4-FFF2-40B4-BE49-F238E27FC236}">
                <a16:creationId xmlns:a16="http://schemas.microsoft.com/office/drawing/2014/main" id="{3779EACA-D34F-7C33-0D79-9D952FC68C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1" name="Google Shape;2261;g175ba4a1694_0_164:notes">
            <a:extLst>
              <a:ext uri="{FF2B5EF4-FFF2-40B4-BE49-F238E27FC236}">
                <a16:creationId xmlns:a16="http://schemas.microsoft.com/office/drawing/2014/main" id="{5203D032-990C-B7CE-4520-3165553CB1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125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F96CA-FC8C-390A-F199-7B6E7DBC9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871B3A-2499-28F3-3936-020AFF85B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79ED00-0227-8335-4A9E-56899F9E2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6CA6A9-859E-5928-DD29-03733272E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4340CF-1B35-C137-86D5-91C9A59E3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808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534E5-6C3A-F2DA-E1E0-B949CB2F2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0F95A9-B947-681D-5B41-48BF385C50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F01D5-5DE2-2EE9-A856-F847F6D15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78D152-BEE7-CA64-8732-3A4E19DBB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BEFFB-BE2D-5F12-07B0-1A2B13352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580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18C43A-190D-2E4F-ED92-B134076E6E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4569C9-5DAF-4FD6-B39C-5C03A2F988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34CBB-BF57-632C-B2BA-CE701DBDA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F77CA-5A1A-D3DA-2FE2-EA76DDDA1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661F18-DD99-1964-2B6E-B1A565DB3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001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5587367" y="1852084"/>
            <a:ext cx="5651200" cy="11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8133"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5587500" y="3033517"/>
            <a:ext cx="5651200" cy="2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861047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3"/>
          <p:cNvSpPr txBox="1">
            <a:spLocks noGrp="1"/>
          </p:cNvSpPr>
          <p:nvPr>
            <p:ph type="title" hasCustomPrompt="1"/>
          </p:nvPr>
        </p:nvSpPr>
        <p:spPr>
          <a:xfrm>
            <a:off x="1274233" y="1536600"/>
            <a:ext cx="760400" cy="1189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172633" y="2036200"/>
            <a:ext cx="3319200" cy="69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2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3"/>
          </p:nvPr>
        </p:nvSpPr>
        <p:spPr>
          <a:xfrm>
            <a:off x="2172633" y="1638200"/>
            <a:ext cx="3319200" cy="49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4" hasCustomPrompt="1"/>
          </p:nvPr>
        </p:nvSpPr>
        <p:spPr>
          <a:xfrm>
            <a:off x="1274233" y="3189433"/>
            <a:ext cx="760400" cy="1189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5"/>
          </p:nvPr>
        </p:nvSpPr>
        <p:spPr>
          <a:xfrm>
            <a:off x="2172633" y="3689033"/>
            <a:ext cx="3319200" cy="69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6"/>
          </p:nvPr>
        </p:nvSpPr>
        <p:spPr>
          <a:xfrm>
            <a:off x="2172633" y="3291033"/>
            <a:ext cx="3319200" cy="49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7" hasCustomPrompt="1"/>
          </p:nvPr>
        </p:nvSpPr>
        <p:spPr>
          <a:xfrm>
            <a:off x="1274233" y="4842267"/>
            <a:ext cx="760400" cy="1189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8"/>
          </p:nvPr>
        </p:nvSpPr>
        <p:spPr>
          <a:xfrm>
            <a:off x="2172633" y="5341867"/>
            <a:ext cx="3319200" cy="69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9"/>
          </p:nvPr>
        </p:nvSpPr>
        <p:spPr>
          <a:xfrm>
            <a:off x="2172633" y="4943867"/>
            <a:ext cx="3319200" cy="49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10157367" y="1536600"/>
            <a:ext cx="760400" cy="1189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4"/>
          </p:nvPr>
        </p:nvSpPr>
        <p:spPr>
          <a:xfrm flipH="1">
            <a:off x="6700167" y="2036200"/>
            <a:ext cx="3319200" cy="69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5"/>
          </p:nvPr>
        </p:nvSpPr>
        <p:spPr>
          <a:xfrm flipH="1">
            <a:off x="6700167" y="1638200"/>
            <a:ext cx="3319200" cy="49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16" hasCustomPrompt="1"/>
          </p:nvPr>
        </p:nvSpPr>
        <p:spPr>
          <a:xfrm flipH="1">
            <a:off x="10157367" y="3189433"/>
            <a:ext cx="760400" cy="1189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7"/>
          </p:nvPr>
        </p:nvSpPr>
        <p:spPr>
          <a:xfrm flipH="1">
            <a:off x="6700167" y="3689033"/>
            <a:ext cx="3319200" cy="69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8"/>
          </p:nvPr>
        </p:nvSpPr>
        <p:spPr>
          <a:xfrm flipH="1">
            <a:off x="6700167" y="3291033"/>
            <a:ext cx="3319200" cy="49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19" hasCustomPrompt="1"/>
          </p:nvPr>
        </p:nvSpPr>
        <p:spPr>
          <a:xfrm flipH="1">
            <a:off x="10157367" y="4842267"/>
            <a:ext cx="760400" cy="1189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20"/>
          </p:nvPr>
        </p:nvSpPr>
        <p:spPr>
          <a:xfrm flipH="1">
            <a:off x="6700167" y="5341867"/>
            <a:ext cx="3319200" cy="69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21"/>
          </p:nvPr>
        </p:nvSpPr>
        <p:spPr>
          <a:xfrm flipH="1">
            <a:off x="6700167" y="4943867"/>
            <a:ext cx="3319200" cy="49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511718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1116233" y="2980000"/>
            <a:ext cx="5813600" cy="1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667"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764633" y="1783767"/>
            <a:ext cx="2516800" cy="1122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38100" dir="12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133"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1836033" y="4176233"/>
            <a:ext cx="4374000" cy="8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520345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3"/>
          <p:cNvSpPr txBox="1">
            <a:spLocks noGrp="1"/>
          </p:cNvSpPr>
          <p:nvPr>
            <p:ph type="subTitle" idx="1"/>
          </p:nvPr>
        </p:nvSpPr>
        <p:spPr>
          <a:xfrm>
            <a:off x="960000" y="3207084"/>
            <a:ext cx="3115200" cy="75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2" name="Google Shape;112;p23"/>
          <p:cNvSpPr txBox="1">
            <a:spLocks noGrp="1"/>
          </p:cNvSpPr>
          <p:nvPr>
            <p:ph type="subTitle" idx="2"/>
          </p:nvPr>
        </p:nvSpPr>
        <p:spPr>
          <a:xfrm>
            <a:off x="960000" y="4013156"/>
            <a:ext cx="3115200" cy="1540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subTitle" idx="3"/>
          </p:nvPr>
        </p:nvSpPr>
        <p:spPr>
          <a:xfrm>
            <a:off x="4538400" y="4013156"/>
            <a:ext cx="3115200" cy="1540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subTitle" idx="4"/>
          </p:nvPr>
        </p:nvSpPr>
        <p:spPr>
          <a:xfrm>
            <a:off x="8116800" y="4013156"/>
            <a:ext cx="3115200" cy="1540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subTitle" idx="5"/>
          </p:nvPr>
        </p:nvSpPr>
        <p:spPr>
          <a:xfrm>
            <a:off x="4538400" y="3207084"/>
            <a:ext cx="3115200" cy="75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subTitle" idx="6"/>
          </p:nvPr>
        </p:nvSpPr>
        <p:spPr>
          <a:xfrm>
            <a:off x="8116800" y="3207084"/>
            <a:ext cx="3115200" cy="75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65458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4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subTitle" idx="1"/>
          </p:nvPr>
        </p:nvSpPr>
        <p:spPr>
          <a:xfrm>
            <a:off x="2709800" y="1473467"/>
            <a:ext cx="2445600" cy="62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subTitle" idx="2"/>
          </p:nvPr>
        </p:nvSpPr>
        <p:spPr>
          <a:xfrm>
            <a:off x="2709800" y="2103061"/>
            <a:ext cx="2445600" cy="15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subTitle" idx="3"/>
          </p:nvPr>
        </p:nvSpPr>
        <p:spPr>
          <a:xfrm>
            <a:off x="5715200" y="4563461"/>
            <a:ext cx="2445600" cy="15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ubTitle" idx="4"/>
          </p:nvPr>
        </p:nvSpPr>
        <p:spPr>
          <a:xfrm>
            <a:off x="8720600" y="3333281"/>
            <a:ext cx="2445600" cy="15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subTitle" idx="5"/>
          </p:nvPr>
        </p:nvSpPr>
        <p:spPr>
          <a:xfrm>
            <a:off x="5715200" y="3933867"/>
            <a:ext cx="2445600" cy="62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subTitle" idx="6"/>
          </p:nvPr>
        </p:nvSpPr>
        <p:spPr>
          <a:xfrm>
            <a:off x="8720600" y="2703667"/>
            <a:ext cx="2445600" cy="62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468540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5"/>
          <p:cNvSpPr txBox="1">
            <a:spLocks noGrp="1"/>
          </p:cNvSpPr>
          <p:nvPr>
            <p:ph type="subTitle" idx="1"/>
          </p:nvPr>
        </p:nvSpPr>
        <p:spPr>
          <a:xfrm>
            <a:off x="960000" y="2074633"/>
            <a:ext cx="38228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subTitle" idx="2"/>
          </p:nvPr>
        </p:nvSpPr>
        <p:spPr>
          <a:xfrm>
            <a:off x="960000" y="2838233"/>
            <a:ext cx="3822800" cy="95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subTitle" idx="3"/>
          </p:nvPr>
        </p:nvSpPr>
        <p:spPr>
          <a:xfrm>
            <a:off x="7409203" y="2838233"/>
            <a:ext cx="3822800" cy="95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5"/>
          <p:cNvSpPr txBox="1">
            <a:spLocks noGrp="1"/>
          </p:cNvSpPr>
          <p:nvPr>
            <p:ph type="subTitle" idx="4"/>
          </p:nvPr>
        </p:nvSpPr>
        <p:spPr>
          <a:xfrm>
            <a:off x="960000" y="5071167"/>
            <a:ext cx="3822800" cy="95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5"/>
          <p:cNvSpPr txBox="1">
            <a:spLocks noGrp="1"/>
          </p:cNvSpPr>
          <p:nvPr>
            <p:ph type="subTitle" idx="5"/>
          </p:nvPr>
        </p:nvSpPr>
        <p:spPr>
          <a:xfrm>
            <a:off x="7409203" y="5071167"/>
            <a:ext cx="3822800" cy="95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5"/>
          <p:cNvSpPr txBox="1">
            <a:spLocks noGrp="1"/>
          </p:cNvSpPr>
          <p:nvPr>
            <p:ph type="subTitle" idx="6"/>
          </p:nvPr>
        </p:nvSpPr>
        <p:spPr>
          <a:xfrm>
            <a:off x="960000" y="4307567"/>
            <a:ext cx="38228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36" name="Google Shape;136;p25"/>
          <p:cNvSpPr txBox="1">
            <a:spLocks noGrp="1"/>
          </p:cNvSpPr>
          <p:nvPr>
            <p:ph type="subTitle" idx="7"/>
          </p:nvPr>
        </p:nvSpPr>
        <p:spPr>
          <a:xfrm>
            <a:off x="7409200" y="2074633"/>
            <a:ext cx="38228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37" name="Google Shape;137;p25"/>
          <p:cNvSpPr txBox="1">
            <a:spLocks noGrp="1"/>
          </p:cNvSpPr>
          <p:nvPr>
            <p:ph type="subTitle" idx="8"/>
          </p:nvPr>
        </p:nvSpPr>
        <p:spPr>
          <a:xfrm>
            <a:off x="7409200" y="4307567"/>
            <a:ext cx="38228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16100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960000" y="1630167"/>
            <a:ext cx="3522000" cy="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subTitle" idx="1"/>
          </p:nvPr>
        </p:nvSpPr>
        <p:spPr>
          <a:xfrm>
            <a:off x="960000" y="2613600"/>
            <a:ext cx="3522000" cy="31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514508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>
            <a:spLocks noGrp="1"/>
          </p:cNvSpPr>
          <p:nvPr>
            <p:ph type="subTitle" idx="1"/>
          </p:nvPr>
        </p:nvSpPr>
        <p:spPr>
          <a:xfrm>
            <a:off x="960000" y="3028193"/>
            <a:ext cx="3759600" cy="16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960000" y="2279633"/>
            <a:ext cx="3759600" cy="8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80671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14299-D81B-B09B-3E0F-416DB7264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70666-F69A-8E0A-6B80-CF5D399B4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149D73-7665-B57E-274A-FE39CC6EB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AA281-8B85-B3FA-3FDC-B2D356F12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3F7C3-9973-98FE-6991-998838256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7085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960000" y="1287300"/>
            <a:ext cx="10272000" cy="48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2pPr>
            <a:lvl3pPr marL="1828754" lvl="2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3pPr>
            <a:lvl4pPr marL="2438339" lvl="3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4pPr>
            <a:lvl5pPr marL="3047924" lvl="4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456788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2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 rot="10800000"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002888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>
            <a:spLocks noGrp="1"/>
          </p:cNvSpPr>
          <p:nvPr>
            <p:ph type="subTitle" idx="1"/>
          </p:nvPr>
        </p:nvSpPr>
        <p:spPr>
          <a:xfrm>
            <a:off x="953467" y="4093184"/>
            <a:ext cx="3614800" cy="1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953467" y="1036833"/>
            <a:ext cx="3205600" cy="30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8"/>
          <p:cNvSpPr>
            <a:spLocks noGrp="1"/>
          </p:cNvSpPr>
          <p:nvPr>
            <p:ph type="pic" idx="2"/>
          </p:nvPr>
        </p:nvSpPr>
        <p:spPr>
          <a:xfrm>
            <a:off x="6254405" y="732299"/>
            <a:ext cx="4718400" cy="5412400"/>
          </a:xfrm>
          <a:prstGeom prst="rect">
            <a:avLst/>
          </a:prstGeom>
          <a:noFill/>
          <a:ln>
            <a:noFill/>
          </a:ln>
          <a:effectLst>
            <a:outerShdw blurRad="57150" dist="38100" dir="1860000" algn="bl" rotWithShape="0">
              <a:schemeClr val="lt1">
                <a:alpha val="50000"/>
              </a:schemeClr>
            </a:outerShdw>
          </a:effectLst>
        </p:spPr>
      </p:sp>
    </p:spTree>
    <p:extLst>
      <p:ext uri="{BB962C8B-B14F-4D97-AF65-F5344CB8AC3E}">
        <p14:creationId xmlns:p14="http://schemas.microsoft.com/office/powerpoint/2010/main" val="15423304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8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953460" y="1742816"/>
            <a:ext cx="54408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0666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24554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03213-86A6-F71E-1A59-1A39BF2BC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214A29-C3F0-DB54-940C-E66E3FDB5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AB27F-ED12-D4C2-6A08-2BE3A535A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C600F-AF8E-AB57-9248-92064A211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D2F75-31CE-3B04-184D-E04D7B2A4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31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25678-0BF5-736C-4CF8-69467FAD4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008A5-B4F1-2254-EC8E-4194B16F86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754972-19B4-5F9C-9412-FB70C3FFFF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9A391E-68BA-4633-DC55-C3B38F8C7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2A0C34-05C0-D3FE-3D77-CBC0EF6B6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6CA789-60DE-ED62-E261-41A209AA4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920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E0A0A-9AC6-D92D-BD39-026709BE9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B3E98-AF09-B75D-682C-724C28171C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E07AB9-7C35-0610-F625-F979F7FAC1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C9A33B-9B45-C4C8-D118-0DAB43801C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52BB6C-B7D9-5699-D8B4-CC3AFC73FE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CA3F89-EF6E-B98A-7CC1-52F489A9A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2088EC-908C-0D31-BBB9-848029526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7F8FFC-A9D2-E80A-EE38-EC76CD391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576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E636D-CC88-22CF-BEDB-68CB56D6F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FF245F-00D7-DCB9-3E9D-9F52860A2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A474A-138F-1D38-083C-EBAC5E6A3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872A78-D56A-85C9-55D8-F6D0E142B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49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0CFA2F-6A35-3C26-1E97-8A7738BF7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8309E0-9329-D0BB-2BDE-9FDAFC93F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9D7D1-15D0-0DB0-DE86-6E31B3576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603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C02C1-B4A0-204D-BFF7-77697963C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A8DF2-8346-95A9-CC92-80EE462CF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AD0CB-5D53-41E0-AF9B-343337C2CE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370D3-E419-7D15-3621-32D173785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62A4AF-8BF2-BD2D-F19E-F90246E56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27F5DF-1653-0F2A-25ED-877BDA3CE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102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04A93-4515-73E1-754C-262A23E29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698B57-32C5-8054-0B61-E1495DEFB1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0E8437-6636-547D-0C94-EF22AC836B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AD97B0-492C-3FF6-4538-5E717A6E2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A72AF0-1F5C-8C53-99A1-B216717CF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D143AE-FCE0-0AE4-D1D7-346E683C2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270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1FCB24-CB6F-0A66-8F5D-87F9FF9E0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9C405-5782-8B39-02B1-7F45B0E49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D7DC6-3B42-17B0-1ED1-D1583A9952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FAD1B5-1F4B-11BC-93C9-207BDDB2AF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96B2BB-E77F-6132-0F7B-A474145834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84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2" r:id="rId22"/>
    <p:sldLayoutId id="2147483673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ccormickaustin/Project_3_Group_3.git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7"/>
          <p:cNvSpPr txBox="1">
            <a:spLocks noGrp="1"/>
          </p:cNvSpPr>
          <p:nvPr>
            <p:ph type="title"/>
          </p:nvPr>
        </p:nvSpPr>
        <p:spPr>
          <a:xfrm>
            <a:off x="5422475" y="2909533"/>
            <a:ext cx="5651200" cy="112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sz="6000" b="1" dirty="0">
                <a:solidFill>
                  <a:schemeClr val="bg1"/>
                </a:solidFill>
              </a:rPr>
              <a:t>Steam Game  Recommender</a:t>
            </a:r>
            <a:br>
              <a:rPr lang="en" sz="2800" b="1" i="1" dirty="0">
                <a:solidFill>
                  <a:schemeClr val="bg1"/>
                </a:solidFill>
              </a:rPr>
            </a:br>
            <a:r>
              <a:rPr lang="en" sz="2800" b="1" i="1" dirty="0">
                <a:solidFill>
                  <a:schemeClr val="bg1"/>
                </a:solidFill>
              </a:rPr>
              <a:t>May 7</a:t>
            </a:r>
            <a:r>
              <a:rPr lang="en" sz="2800" b="1" i="1" baseline="30000" dirty="0">
                <a:solidFill>
                  <a:schemeClr val="bg1"/>
                </a:solidFill>
              </a:rPr>
              <a:t>th</a:t>
            </a:r>
            <a:r>
              <a:rPr lang="en" sz="2800" b="1" i="1" dirty="0">
                <a:solidFill>
                  <a:schemeClr val="bg1"/>
                </a:solidFill>
              </a:rPr>
              <a:t>, 2025</a:t>
            </a:r>
            <a:endParaRPr sz="6000" b="1" i="1" dirty="0">
              <a:solidFill>
                <a:schemeClr val="bg1"/>
              </a:solidFill>
            </a:endParaRPr>
          </a:p>
        </p:txBody>
      </p:sp>
      <p:pic>
        <p:nvPicPr>
          <p:cNvPr id="226" name="Google Shape;226;p37"/>
          <p:cNvPicPr preferRelativeResize="0"/>
          <p:nvPr/>
        </p:nvPicPr>
        <p:blipFill rotWithShape="1">
          <a:blip r:embed="rId3">
            <a:alphaModFix/>
          </a:blip>
          <a:srcRect l="35486" r="23972" b="11363"/>
          <a:stretch/>
        </p:blipFill>
        <p:spPr>
          <a:xfrm>
            <a:off x="100968" y="-85267"/>
            <a:ext cx="5065664" cy="6229933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7"/>
          <p:cNvSpPr txBox="1"/>
          <p:nvPr/>
        </p:nvSpPr>
        <p:spPr>
          <a:xfrm>
            <a:off x="2167036" y="2787133"/>
            <a:ext cx="1565200" cy="1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0666" dirty="0">
                <a:solidFill>
                  <a:schemeClr val="bg1"/>
                </a:solidFill>
                <a:latin typeface="Teko Medium"/>
                <a:ea typeface="Teko Medium"/>
                <a:cs typeface="Teko Medium"/>
                <a:sym typeface="Teko Medium"/>
              </a:rPr>
              <a:t>AI</a:t>
            </a:r>
            <a:endParaRPr sz="10666" dirty="0">
              <a:solidFill>
                <a:schemeClr val="bg1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79011E-B94B-1B1F-D35C-C0AE19C41765}"/>
              </a:ext>
            </a:extLst>
          </p:cNvPr>
          <p:cNvSpPr txBox="1"/>
          <p:nvPr/>
        </p:nvSpPr>
        <p:spPr>
          <a:xfrm>
            <a:off x="7570818" y="4268449"/>
            <a:ext cx="29163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</a:rPr>
              <a:t>By:</a:t>
            </a:r>
          </a:p>
          <a:p>
            <a:r>
              <a:rPr lang="en-US" i="1" dirty="0">
                <a:solidFill>
                  <a:schemeClr val="bg1"/>
                </a:solidFill>
              </a:rPr>
              <a:t>Austin McCormick</a:t>
            </a:r>
          </a:p>
          <a:p>
            <a:r>
              <a:rPr lang="en-US" i="1" dirty="0">
                <a:solidFill>
                  <a:schemeClr val="bg1"/>
                </a:solidFill>
              </a:rPr>
              <a:t>Kashif Zafar</a:t>
            </a:r>
          </a:p>
          <a:p>
            <a:r>
              <a:rPr lang="en-US" i="1" dirty="0">
                <a:solidFill>
                  <a:schemeClr val="bg1"/>
                </a:solidFill>
              </a:rPr>
              <a:t>Laurie Webb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56"/>
          <p:cNvSpPr/>
          <p:nvPr/>
        </p:nvSpPr>
        <p:spPr>
          <a:xfrm>
            <a:off x="5671500" y="1255200"/>
            <a:ext cx="5567200" cy="4347600"/>
          </a:xfrm>
          <a:prstGeom prst="roundRect">
            <a:avLst>
              <a:gd name="adj" fmla="val 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56" name="Google Shape;556;p56"/>
          <p:cNvSpPr txBox="1">
            <a:spLocks noGrp="1"/>
          </p:cNvSpPr>
          <p:nvPr>
            <p:ph type="title"/>
          </p:nvPr>
        </p:nvSpPr>
        <p:spPr>
          <a:xfrm>
            <a:off x="953300" y="2891495"/>
            <a:ext cx="3759600" cy="81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b="1" dirty="0">
                <a:solidFill>
                  <a:schemeClr val="bg1"/>
                </a:solidFill>
              </a:rPr>
              <a:t>SNEAK PEEK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558" name="Google Shape;558;p56"/>
          <p:cNvSpPr/>
          <p:nvPr/>
        </p:nvSpPr>
        <p:spPr>
          <a:xfrm>
            <a:off x="7398500" y="5013133"/>
            <a:ext cx="2113200" cy="15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4" name="Picture 3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749C9A4F-5E26-4464-2771-61051618DE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171" y="1255200"/>
            <a:ext cx="7587343" cy="43476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8"/>
          <p:cNvSpPr txBox="1">
            <a:spLocks noGrp="1"/>
          </p:cNvSpPr>
          <p:nvPr>
            <p:ph type="title"/>
          </p:nvPr>
        </p:nvSpPr>
        <p:spPr>
          <a:xfrm>
            <a:off x="472197" y="1742800"/>
            <a:ext cx="5440800" cy="337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b="1" dirty="0">
                <a:solidFill>
                  <a:schemeClr val="bg1"/>
                </a:solidFill>
              </a:rPr>
              <a:t>DEMO</a:t>
            </a:r>
            <a:endParaRPr b="1" dirty="0">
              <a:solidFill>
                <a:schemeClr val="bg1"/>
              </a:solidFill>
            </a:endParaRPr>
          </a:p>
        </p:txBody>
      </p:sp>
      <p:pic>
        <p:nvPicPr>
          <p:cNvPr id="402" name="Google Shape;402;p48"/>
          <p:cNvPicPr preferRelativeResize="0"/>
          <p:nvPr/>
        </p:nvPicPr>
        <p:blipFill rotWithShape="1">
          <a:blip r:embed="rId3">
            <a:alphaModFix/>
          </a:blip>
          <a:srcRect l="12843" r="36229" b="14266"/>
          <a:stretch/>
        </p:blipFill>
        <p:spPr>
          <a:xfrm>
            <a:off x="5145505" y="0"/>
            <a:ext cx="6813165" cy="6451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" name="Google Shape;2263;p62"/>
          <p:cNvSpPr txBox="1">
            <a:spLocks noGrp="1"/>
          </p:cNvSpPr>
          <p:nvPr>
            <p:ph type="title"/>
          </p:nvPr>
        </p:nvSpPr>
        <p:spPr>
          <a:xfrm>
            <a:off x="574989" y="569304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 What We Learned</a:t>
            </a:r>
          </a:p>
        </p:txBody>
      </p:sp>
      <p:sp>
        <p:nvSpPr>
          <p:cNvPr id="6" name="Google Shape;313;p46">
            <a:extLst>
              <a:ext uri="{FF2B5EF4-FFF2-40B4-BE49-F238E27FC236}">
                <a16:creationId xmlns:a16="http://schemas.microsoft.com/office/drawing/2014/main" id="{CA71FF9D-7DEF-8A90-82E0-EF42BC861CD8}"/>
              </a:ext>
            </a:extLst>
          </p:cNvPr>
          <p:cNvSpPr/>
          <p:nvPr/>
        </p:nvSpPr>
        <p:spPr>
          <a:xfrm>
            <a:off x="1716947" y="475504"/>
            <a:ext cx="123079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sz="2400" dirty="0"/>
              <a:t>    </a:t>
            </a:r>
            <a:r>
              <a:rPr lang="en-US" sz="4800" dirty="0"/>
              <a:t>06</a:t>
            </a:r>
            <a:endParaRPr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771708-882C-2EDE-8357-2245D6E0FF3A}"/>
              </a:ext>
            </a:extLst>
          </p:cNvPr>
          <p:cNvSpPr txBox="1"/>
          <p:nvPr/>
        </p:nvSpPr>
        <p:spPr>
          <a:xfrm>
            <a:off x="1716947" y="1756611"/>
            <a:ext cx="773987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How to merge and clean large datasets from multiple sources.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Writing logic to assign genres and moods when the data isn’t clean.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How to build and save a working ML recommendation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Building a real-time, scrollable UI using Kivy.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Improving search flexibility by allowing both title and App ID lookups.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2">
          <a:extLst>
            <a:ext uri="{FF2B5EF4-FFF2-40B4-BE49-F238E27FC236}">
              <a16:creationId xmlns:a16="http://schemas.microsoft.com/office/drawing/2014/main" id="{8E2744D7-5243-84FC-DD77-CA0E4AF93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" name="Google Shape;2263;p62">
            <a:extLst>
              <a:ext uri="{FF2B5EF4-FFF2-40B4-BE49-F238E27FC236}">
                <a16:creationId xmlns:a16="http://schemas.microsoft.com/office/drawing/2014/main" id="{E371C1AD-962B-96A1-CC89-E1B05373F7E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4989" y="569304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Challenges We Faced:</a:t>
            </a:r>
          </a:p>
        </p:txBody>
      </p:sp>
      <p:sp>
        <p:nvSpPr>
          <p:cNvPr id="2" name="Google Shape;604;p58">
            <a:extLst>
              <a:ext uri="{FF2B5EF4-FFF2-40B4-BE49-F238E27FC236}">
                <a16:creationId xmlns:a16="http://schemas.microsoft.com/office/drawing/2014/main" id="{79F714EC-133E-7064-B745-6CE32766B9C3}"/>
              </a:ext>
            </a:extLst>
          </p:cNvPr>
          <p:cNvSpPr txBox="1">
            <a:spLocks/>
          </p:cNvSpPr>
          <p:nvPr/>
        </p:nvSpPr>
        <p:spPr>
          <a:xfrm>
            <a:off x="684597" y="4924113"/>
            <a:ext cx="2340921" cy="963928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dir="900000" algn="bl" rotWithShape="0">
              <a:schemeClr val="lt1">
                <a:alpha val="50000"/>
              </a:schemeClr>
            </a:outerShdw>
          </a:effectLst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  <a:latin typeface="Teko Medium"/>
                <a:ea typeface="Teko Medium"/>
                <a:cs typeface="Teko Medium"/>
                <a:sym typeface="Teko Medium"/>
              </a:rPr>
              <a:t>Incomplete and Messy Data</a:t>
            </a:r>
          </a:p>
        </p:txBody>
      </p:sp>
      <p:sp>
        <p:nvSpPr>
          <p:cNvPr id="4" name="Google Shape;604;p58">
            <a:extLst>
              <a:ext uri="{FF2B5EF4-FFF2-40B4-BE49-F238E27FC236}">
                <a16:creationId xmlns:a16="http://schemas.microsoft.com/office/drawing/2014/main" id="{24845CDB-367C-5C2E-86FD-D2D959786F13}"/>
              </a:ext>
            </a:extLst>
          </p:cNvPr>
          <p:cNvSpPr txBox="1">
            <a:spLocks/>
          </p:cNvSpPr>
          <p:nvPr/>
        </p:nvSpPr>
        <p:spPr>
          <a:xfrm>
            <a:off x="2562766" y="2465072"/>
            <a:ext cx="2340921" cy="963928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dir="900000" algn="bl" rotWithShape="0">
              <a:schemeClr val="lt1">
                <a:alpha val="50000"/>
              </a:schemeClr>
            </a:outerShdw>
          </a:effectLst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  <a:latin typeface="Teko Medium"/>
                <a:ea typeface="Teko Medium"/>
                <a:cs typeface="Teko Medium"/>
                <a:sym typeface="Teko Medium"/>
              </a:rPr>
              <a:t>Matching Titles Across Datasets</a:t>
            </a:r>
          </a:p>
        </p:txBody>
      </p:sp>
      <p:sp>
        <p:nvSpPr>
          <p:cNvPr id="6" name="Google Shape;604;p58">
            <a:extLst>
              <a:ext uri="{FF2B5EF4-FFF2-40B4-BE49-F238E27FC236}">
                <a16:creationId xmlns:a16="http://schemas.microsoft.com/office/drawing/2014/main" id="{80DBCD94-6B2B-5C8F-C2C8-8E338C2423E9}"/>
              </a:ext>
            </a:extLst>
          </p:cNvPr>
          <p:cNvSpPr txBox="1">
            <a:spLocks/>
          </p:cNvSpPr>
          <p:nvPr/>
        </p:nvSpPr>
        <p:spPr>
          <a:xfrm>
            <a:off x="4662022" y="4924113"/>
            <a:ext cx="2340921" cy="963928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dir="900000" algn="bl" rotWithShape="0">
              <a:schemeClr val="lt1">
                <a:alpha val="50000"/>
              </a:schemeClr>
            </a:outerShdw>
          </a:effectLst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  <a:latin typeface="Teko Medium"/>
                <a:ea typeface="Teko Medium"/>
                <a:cs typeface="Teko Medium"/>
                <a:sym typeface="Teko Medium"/>
              </a:rPr>
              <a:t>Running Our Work Successfully</a:t>
            </a:r>
          </a:p>
        </p:txBody>
      </p:sp>
      <p:sp>
        <p:nvSpPr>
          <p:cNvPr id="7" name="Google Shape;604;p58">
            <a:extLst>
              <a:ext uri="{FF2B5EF4-FFF2-40B4-BE49-F238E27FC236}">
                <a16:creationId xmlns:a16="http://schemas.microsoft.com/office/drawing/2014/main" id="{784FF3BC-1A1D-13BD-0A54-F997A523C2C3}"/>
              </a:ext>
            </a:extLst>
          </p:cNvPr>
          <p:cNvSpPr txBox="1">
            <a:spLocks/>
          </p:cNvSpPr>
          <p:nvPr/>
        </p:nvSpPr>
        <p:spPr>
          <a:xfrm>
            <a:off x="6490822" y="2465072"/>
            <a:ext cx="2340921" cy="963928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dir="900000" algn="bl" rotWithShape="0">
              <a:schemeClr val="lt1">
                <a:alpha val="50000"/>
              </a:schemeClr>
            </a:outerShdw>
          </a:effectLst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  <a:latin typeface="Teko Medium"/>
                <a:ea typeface="Teko Medium"/>
                <a:cs typeface="Teko Medium"/>
                <a:sym typeface="Teko Medium"/>
              </a:rPr>
              <a:t>Kivy UI Errors</a:t>
            </a:r>
          </a:p>
        </p:txBody>
      </p:sp>
      <p:sp>
        <p:nvSpPr>
          <p:cNvPr id="8" name="Google Shape;604;p58">
            <a:extLst>
              <a:ext uri="{FF2B5EF4-FFF2-40B4-BE49-F238E27FC236}">
                <a16:creationId xmlns:a16="http://schemas.microsoft.com/office/drawing/2014/main" id="{3266FC73-357B-ABDC-F0BE-EA4BD4A5CB50}"/>
              </a:ext>
            </a:extLst>
          </p:cNvPr>
          <p:cNvSpPr txBox="1">
            <a:spLocks/>
          </p:cNvSpPr>
          <p:nvPr/>
        </p:nvSpPr>
        <p:spPr>
          <a:xfrm>
            <a:off x="8831743" y="4924113"/>
            <a:ext cx="2340921" cy="963928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dir="900000" algn="bl" rotWithShape="0">
              <a:schemeClr val="lt1">
                <a:alpha val="50000"/>
              </a:schemeClr>
            </a:outerShdw>
          </a:effectLst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  <a:latin typeface="Teko Medium"/>
                <a:ea typeface="Teko Medium"/>
                <a:cs typeface="Teko Medium"/>
                <a:sym typeface="Teko Medium"/>
              </a:rPr>
              <a:t>Improving Search Flexibility</a:t>
            </a:r>
          </a:p>
        </p:txBody>
      </p:sp>
    </p:spTree>
    <p:extLst>
      <p:ext uri="{BB962C8B-B14F-4D97-AF65-F5344CB8AC3E}">
        <p14:creationId xmlns:p14="http://schemas.microsoft.com/office/powerpoint/2010/main" val="327145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59"/>
          <p:cNvSpPr txBox="1">
            <a:spLocks noGrp="1"/>
          </p:cNvSpPr>
          <p:nvPr>
            <p:ph type="title"/>
          </p:nvPr>
        </p:nvSpPr>
        <p:spPr>
          <a:xfrm>
            <a:off x="960000" y="557967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b="1" dirty="0">
                <a:solidFill>
                  <a:schemeClr val="bg1"/>
                </a:solidFill>
              </a:rPr>
              <a:t>Future Improvements </a:t>
            </a:r>
            <a:endParaRPr b="1" dirty="0">
              <a:solidFill>
                <a:schemeClr val="bg1"/>
              </a:solidFill>
            </a:endParaRPr>
          </a:p>
        </p:txBody>
      </p:sp>
      <p:grpSp>
        <p:nvGrpSpPr>
          <p:cNvPr id="623" name="Google Shape;623;p59"/>
          <p:cNvGrpSpPr/>
          <p:nvPr/>
        </p:nvGrpSpPr>
        <p:grpSpPr>
          <a:xfrm>
            <a:off x="968737" y="2190438"/>
            <a:ext cx="5953761" cy="3027052"/>
            <a:chOff x="238125" y="1038125"/>
            <a:chExt cx="7146800" cy="3633625"/>
          </a:xfrm>
        </p:grpSpPr>
        <p:sp>
          <p:nvSpPr>
            <p:cNvPr id="624" name="Google Shape;624;p59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25" name="Google Shape;625;p59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26" name="Google Shape;626;p59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27" name="Google Shape;627;p59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28" name="Google Shape;628;p59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29" name="Google Shape;629;p59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0" name="Google Shape;630;p59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1" name="Google Shape;631;p59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2" name="Google Shape;632;p59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3" name="Google Shape;633;p59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4" name="Google Shape;634;p59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5" name="Google Shape;635;p59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6" name="Google Shape;636;p59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7" name="Google Shape;637;p59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8" name="Google Shape;638;p59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9" name="Google Shape;639;p59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0" name="Google Shape;640;p59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1" name="Google Shape;641;p59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2" name="Google Shape;642;p59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3" name="Google Shape;643;p59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4" name="Google Shape;644;p59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5" name="Google Shape;645;p59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6" name="Google Shape;646;p59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7" name="Google Shape;647;p59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8" name="Google Shape;648;p59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9" name="Google Shape;649;p59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0" name="Google Shape;650;p59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1" name="Google Shape;651;p59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2" name="Google Shape;652;p59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3" name="Google Shape;653;p59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4" name="Google Shape;654;p59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5" name="Google Shape;655;p59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6" name="Google Shape;656;p59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7" name="Google Shape;657;p59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8" name="Google Shape;658;p59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9" name="Google Shape;659;p59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0" name="Google Shape;660;p59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1" name="Google Shape;661;p59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2" name="Google Shape;662;p59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3" name="Google Shape;663;p59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4" name="Google Shape;664;p59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5" name="Google Shape;665;p59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6" name="Google Shape;666;p59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7" name="Google Shape;667;p59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8" name="Google Shape;668;p59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9" name="Google Shape;669;p59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0" name="Google Shape;670;p59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1" name="Google Shape;671;p59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2" name="Google Shape;672;p59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3" name="Google Shape;673;p59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4" name="Google Shape;674;p59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5" name="Google Shape;675;p59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6" name="Google Shape;676;p59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7" name="Google Shape;677;p59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8" name="Google Shape;678;p59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9" name="Google Shape;679;p59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0" name="Google Shape;680;p59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1" name="Google Shape;681;p59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2" name="Google Shape;682;p59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3" name="Google Shape;683;p59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4" name="Google Shape;684;p59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5" name="Google Shape;685;p59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6" name="Google Shape;686;p59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7" name="Google Shape;687;p59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8" name="Google Shape;688;p59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9" name="Google Shape;689;p59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0" name="Google Shape;690;p59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1" name="Google Shape;691;p59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2" name="Google Shape;692;p59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3" name="Google Shape;693;p59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4" name="Google Shape;694;p59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5" name="Google Shape;695;p59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6" name="Google Shape;696;p59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7" name="Google Shape;697;p59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8" name="Google Shape;698;p59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9" name="Google Shape;699;p59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0" name="Google Shape;700;p59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1" name="Google Shape;701;p59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2" name="Google Shape;702;p59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3" name="Google Shape;703;p59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4" name="Google Shape;704;p59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5" name="Google Shape;705;p59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6" name="Google Shape;706;p59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7" name="Google Shape;707;p59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8" name="Google Shape;708;p59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9" name="Google Shape;709;p59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0" name="Google Shape;710;p59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1" name="Google Shape;711;p59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2" name="Google Shape;712;p59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3" name="Google Shape;713;p59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4" name="Google Shape;714;p59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5" name="Google Shape;715;p59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6" name="Google Shape;716;p59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7" name="Google Shape;717;p59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8" name="Google Shape;718;p59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9" name="Google Shape;719;p59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0" name="Google Shape;720;p59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1" name="Google Shape;721;p59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2" name="Google Shape;722;p59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3" name="Google Shape;723;p59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4" name="Google Shape;724;p59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5" name="Google Shape;725;p59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6" name="Google Shape;726;p59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7" name="Google Shape;727;p59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8" name="Google Shape;728;p59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9" name="Google Shape;729;p59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0" name="Google Shape;730;p59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1" name="Google Shape;731;p59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2" name="Google Shape;732;p59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3" name="Google Shape;733;p59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4" name="Google Shape;734;p59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5" name="Google Shape;735;p59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6" name="Google Shape;736;p59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7" name="Google Shape;737;p59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8" name="Google Shape;738;p59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9" name="Google Shape;739;p59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0" name="Google Shape;740;p59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1" name="Google Shape;741;p59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2" name="Google Shape;742;p59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3" name="Google Shape;743;p59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4" name="Google Shape;744;p59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5" name="Google Shape;745;p59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6" name="Google Shape;746;p59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7" name="Google Shape;747;p59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8" name="Google Shape;748;p59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9" name="Google Shape;749;p59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0" name="Google Shape;750;p59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1" name="Google Shape;751;p59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2" name="Google Shape;752;p59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3" name="Google Shape;753;p59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4" name="Google Shape;754;p59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5" name="Google Shape;755;p59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6" name="Google Shape;756;p59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7" name="Google Shape;757;p59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8" name="Google Shape;758;p59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9" name="Google Shape;759;p59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0" name="Google Shape;760;p59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1" name="Google Shape;761;p59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2" name="Google Shape;762;p59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3" name="Google Shape;763;p59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4" name="Google Shape;764;p59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5" name="Google Shape;765;p59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6" name="Google Shape;766;p59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7" name="Google Shape;767;p59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8" name="Google Shape;768;p59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9" name="Google Shape;769;p59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0" name="Google Shape;770;p59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1" name="Google Shape;771;p59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2" name="Google Shape;772;p59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3" name="Google Shape;773;p59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4" name="Google Shape;774;p59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5" name="Google Shape;775;p59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6" name="Google Shape;776;p59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7" name="Google Shape;777;p59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8" name="Google Shape;778;p59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9" name="Google Shape;779;p59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0" name="Google Shape;780;p59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1" name="Google Shape;781;p59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2" name="Google Shape;782;p59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3" name="Google Shape;783;p59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4" name="Google Shape;784;p59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5" name="Google Shape;785;p59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6" name="Google Shape;786;p59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7" name="Google Shape;787;p59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8" name="Google Shape;788;p59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9" name="Google Shape;789;p59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0" name="Google Shape;790;p59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1" name="Google Shape;791;p59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2" name="Google Shape;792;p59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3" name="Google Shape;793;p59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4" name="Google Shape;794;p59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5" name="Google Shape;795;p59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6" name="Google Shape;796;p59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7" name="Google Shape;797;p59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8" name="Google Shape;798;p59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9" name="Google Shape;799;p59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0" name="Google Shape;800;p59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1" name="Google Shape;801;p59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2" name="Google Shape;802;p59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3" name="Google Shape;803;p59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4" name="Google Shape;804;p59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5" name="Google Shape;805;p59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6" name="Google Shape;806;p59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7" name="Google Shape;807;p59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8" name="Google Shape;808;p59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9" name="Google Shape;809;p59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0" name="Google Shape;810;p59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1" name="Google Shape;811;p59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2" name="Google Shape;812;p59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3" name="Google Shape;813;p59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4" name="Google Shape;814;p59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5" name="Google Shape;815;p59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6" name="Google Shape;816;p59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7" name="Google Shape;817;p59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8" name="Google Shape;818;p59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9" name="Google Shape;819;p59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0" name="Google Shape;820;p59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1" name="Google Shape;821;p59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2" name="Google Shape;822;p59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3" name="Google Shape;823;p59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4" name="Google Shape;824;p59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5" name="Google Shape;825;p59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6" name="Google Shape;826;p59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7" name="Google Shape;827;p59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8" name="Google Shape;828;p59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9" name="Google Shape;829;p59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0" name="Google Shape;830;p59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1" name="Google Shape;831;p59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2" name="Google Shape;832;p59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3" name="Google Shape;833;p59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4" name="Google Shape;834;p59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5" name="Google Shape;835;p59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6" name="Google Shape;836;p59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7" name="Google Shape;837;p59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8" name="Google Shape;838;p59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9" name="Google Shape;839;p59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0" name="Google Shape;840;p59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1" name="Google Shape;841;p59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2" name="Google Shape;842;p59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3" name="Google Shape;843;p59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4" name="Google Shape;844;p59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5" name="Google Shape;845;p59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6" name="Google Shape;846;p59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7" name="Google Shape;847;p59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8" name="Google Shape;848;p59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9" name="Google Shape;849;p59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0" name="Google Shape;850;p59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1" name="Google Shape;851;p59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2" name="Google Shape;852;p59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3" name="Google Shape;853;p59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4" name="Google Shape;854;p59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5" name="Google Shape;855;p59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6" name="Google Shape;856;p59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7" name="Google Shape;857;p59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8" name="Google Shape;858;p59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9" name="Google Shape;859;p59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0" name="Google Shape;860;p59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1" name="Google Shape;861;p59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2" name="Google Shape;862;p59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3" name="Google Shape;863;p59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4" name="Google Shape;864;p59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5" name="Google Shape;865;p59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6" name="Google Shape;866;p59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7" name="Google Shape;867;p59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8" name="Google Shape;868;p59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9" name="Google Shape;869;p59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0" name="Google Shape;870;p59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1" name="Google Shape;871;p59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2" name="Google Shape;872;p59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3" name="Google Shape;873;p59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4" name="Google Shape;874;p59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5" name="Google Shape;875;p59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6" name="Google Shape;876;p59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7" name="Google Shape;877;p59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8" name="Google Shape;878;p59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9" name="Google Shape;879;p59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0" name="Google Shape;880;p59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1" name="Google Shape;881;p59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2" name="Google Shape;882;p59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3" name="Google Shape;883;p59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4" name="Google Shape;884;p59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5" name="Google Shape;885;p59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6" name="Google Shape;886;p59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7" name="Google Shape;887;p59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8" name="Google Shape;888;p59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9" name="Google Shape;889;p59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0" name="Google Shape;890;p59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1" name="Google Shape;891;p59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2" name="Google Shape;892;p59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3" name="Google Shape;893;p59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4" name="Google Shape;894;p59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5" name="Google Shape;895;p59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6" name="Google Shape;896;p59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7" name="Google Shape;897;p59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8" name="Google Shape;898;p59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9" name="Google Shape;899;p59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0" name="Google Shape;900;p59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1" name="Google Shape;901;p59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2" name="Google Shape;902;p59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3" name="Google Shape;903;p59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4" name="Google Shape;904;p59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5" name="Google Shape;905;p59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6" name="Google Shape;906;p59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7" name="Google Shape;907;p59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8" name="Google Shape;908;p59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9" name="Google Shape;909;p59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0" name="Google Shape;910;p59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1" name="Google Shape;911;p59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2" name="Google Shape;912;p59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3" name="Google Shape;913;p59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4" name="Google Shape;914;p59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5" name="Google Shape;915;p59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6" name="Google Shape;916;p59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7" name="Google Shape;917;p59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8" name="Google Shape;918;p59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9" name="Google Shape;919;p59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0" name="Google Shape;920;p59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1" name="Google Shape;921;p59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2" name="Google Shape;922;p59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3" name="Google Shape;923;p59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4" name="Google Shape;924;p59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5" name="Google Shape;925;p59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6" name="Google Shape;926;p59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7" name="Google Shape;927;p59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8" name="Google Shape;928;p59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9" name="Google Shape;929;p59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0" name="Google Shape;930;p59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1" name="Google Shape;931;p59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2" name="Google Shape;932;p59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3" name="Google Shape;933;p59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4" name="Google Shape;934;p59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5" name="Google Shape;935;p59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6" name="Google Shape;936;p59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7" name="Google Shape;937;p59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8" name="Google Shape;938;p59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9" name="Google Shape;939;p59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0" name="Google Shape;940;p59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1" name="Google Shape;941;p59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2" name="Google Shape;942;p59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3" name="Google Shape;943;p59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4" name="Google Shape;944;p59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5" name="Google Shape;945;p59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6" name="Google Shape;946;p59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7" name="Google Shape;947;p59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8" name="Google Shape;948;p59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9" name="Google Shape;949;p59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0" name="Google Shape;950;p59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1" name="Google Shape;951;p59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2" name="Google Shape;952;p59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3" name="Google Shape;953;p59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4" name="Google Shape;954;p59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5" name="Google Shape;955;p59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6" name="Google Shape;956;p59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7" name="Google Shape;957;p59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8" name="Google Shape;958;p59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9" name="Google Shape;959;p59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0" name="Google Shape;960;p59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1" name="Google Shape;961;p59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2" name="Google Shape;962;p59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3" name="Google Shape;963;p59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4" name="Google Shape;964;p59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5" name="Google Shape;965;p59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6" name="Google Shape;966;p59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7" name="Google Shape;967;p59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8" name="Google Shape;968;p59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9" name="Google Shape;969;p59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0" name="Google Shape;970;p59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1" name="Google Shape;971;p59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2" name="Google Shape;972;p59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3" name="Google Shape;973;p59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4" name="Google Shape;974;p59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5" name="Google Shape;975;p59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6" name="Google Shape;976;p59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7" name="Google Shape;977;p59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8" name="Google Shape;978;p59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9" name="Google Shape;979;p59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0" name="Google Shape;980;p59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1" name="Google Shape;981;p59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2" name="Google Shape;982;p59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3" name="Google Shape;983;p59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4" name="Google Shape;984;p59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5" name="Google Shape;985;p59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6" name="Google Shape;986;p59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7" name="Google Shape;987;p59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8" name="Google Shape;988;p59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9" name="Google Shape;989;p59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0" name="Google Shape;990;p59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1" name="Google Shape;991;p59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2" name="Google Shape;992;p59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3" name="Google Shape;993;p59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4" name="Google Shape;994;p59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5" name="Google Shape;995;p59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6" name="Google Shape;996;p59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7" name="Google Shape;997;p59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8" name="Google Shape;998;p59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9" name="Google Shape;999;p59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0" name="Google Shape;1000;p59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1" name="Google Shape;1001;p59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2" name="Google Shape;1002;p59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3" name="Google Shape;1003;p59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4" name="Google Shape;1004;p59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5" name="Google Shape;1005;p59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6" name="Google Shape;1006;p59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7" name="Google Shape;1007;p59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8" name="Google Shape;1008;p59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9" name="Google Shape;1009;p59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0" name="Google Shape;1010;p59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1" name="Google Shape;1011;p59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2" name="Google Shape;1012;p59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3" name="Google Shape;1013;p59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4" name="Google Shape;1014;p59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5" name="Google Shape;1015;p59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6" name="Google Shape;1016;p59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7" name="Google Shape;1017;p59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8" name="Google Shape;1018;p59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9" name="Google Shape;1019;p59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0" name="Google Shape;1020;p59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1" name="Google Shape;1021;p59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2" name="Google Shape;1022;p59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3" name="Google Shape;1023;p59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4" name="Google Shape;1024;p59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5" name="Google Shape;1025;p59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6" name="Google Shape;1026;p59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7" name="Google Shape;1027;p59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8" name="Google Shape;1028;p59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9" name="Google Shape;1029;p59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0" name="Google Shape;1030;p59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1" name="Google Shape;1031;p59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2" name="Google Shape;1032;p59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3" name="Google Shape;1033;p59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4" name="Google Shape;1034;p59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5" name="Google Shape;1035;p59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6" name="Google Shape;1036;p59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7" name="Google Shape;1037;p59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8" name="Google Shape;1038;p59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9" name="Google Shape;1039;p59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0" name="Google Shape;1040;p59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1" name="Google Shape;1041;p59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2" name="Google Shape;1042;p59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3" name="Google Shape;1043;p59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4" name="Google Shape;1044;p59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5" name="Google Shape;1045;p59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6" name="Google Shape;1046;p59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7" name="Google Shape;1047;p59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8" name="Google Shape;1048;p59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9" name="Google Shape;1049;p59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0" name="Google Shape;1050;p59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1" name="Google Shape;1051;p59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2" name="Google Shape;1052;p59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3" name="Google Shape;1053;p59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4" name="Google Shape;1054;p59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5" name="Google Shape;1055;p59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6" name="Google Shape;1056;p59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7" name="Google Shape;1057;p59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8" name="Google Shape;1058;p59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9" name="Google Shape;1059;p59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0" name="Google Shape;1060;p59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1" name="Google Shape;1061;p59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2" name="Google Shape;1062;p59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3" name="Google Shape;1063;p59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4" name="Google Shape;1064;p59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5" name="Google Shape;1065;p59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6" name="Google Shape;1066;p59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7" name="Google Shape;1067;p59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8" name="Google Shape;1068;p59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9" name="Google Shape;1069;p59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0" name="Google Shape;1070;p59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1" name="Google Shape;1071;p59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2" name="Google Shape;1072;p59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3" name="Google Shape;1073;p59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4" name="Google Shape;1074;p59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5" name="Google Shape;1075;p59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6" name="Google Shape;1076;p59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7" name="Google Shape;1077;p59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8" name="Google Shape;1078;p59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9" name="Google Shape;1079;p59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0" name="Google Shape;1080;p59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1" name="Google Shape;1081;p59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2" name="Google Shape;1082;p59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3" name="Google Shape;1083;p59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4" name="Google Shape;1084;p59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5" name="Google Shape;1085;p59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6" name="Google Shape;1086;p59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7" name="Google Shape;1087;p59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8" name="Google Shape;1088;p59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9" name="Google Shape;1089;p59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0" name="Google Shape;1090;p59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1" name="Google Shape;1091;p59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2" name="Google Shape;1092;p59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3" name="Google Shape;1093;p59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4" name="Google Shape;1094;p59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5" name="Google Shape;1095;p59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6" name="Google Shape;1096;p59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7" name="Google Shape;1097;p59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8" name="Google Shape;1098;p59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9" name="Google Shape;1099;p59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0" name="Google Shape;1100;p59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1" name="Google Shape;1101;p59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2" name="Google Shape;1102;p59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3" name="Google Shape;1103;p59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4" name="Google Shape;1104;p59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5" name="Google Shape;1105;p59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6" name="Google Shape;1106;p59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7" name="Google Shape;1107;p59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8" name="Google Shape;1108;p59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9" name="Google Shape;1109;p59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0" name="Google Shape;1110;p59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1" name="Google Shape;1111;p59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2" name="Google Shape;1112;p59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3" name="Google Shape;1113;p59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4" name="Google Shape;1114;p59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5" name="Google Shape;1115;p59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6" name="Google Shape;1116;p59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7" name="Google Shape;1117;p59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8" name="Google Shape;1118;p59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9" name="Google Shape;1119;p59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0" name="Google Shape;1120;p59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1" name="Google Shape;1121;p59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2" name="Google Shape;1122;p59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3" name="Google Shape;1123;p59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4" name="Google Shape;1124;p59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5" name="Google Shape;1125;p59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6" name="Google Shape;1126;p59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7" name="Google Shape;1127;p59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8" name="Google Shape;1128;p59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9" name="Google Shape;1129;p59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0" name="Google Shape;1130;p59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1" name="Google Shape;1131;p59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2" name="Google Shape;1132;p59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3" name="Google Shape;1133;p59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4" name="Google Shape;1134;p59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5" name="Google Shape;1135;p59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6" name="Google Shape;1136;p59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7" name="Google Shape;1137;p59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8" name="Google Shape;1138;p59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9" name="Google Shape;1139;p59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0" name="Google Shape;1140;p59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1" name="Google Shape;1141;p59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2" name="Google Shape;1142;p59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3" name="Google Shape;1143;p59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4" name="Google Shape;1144;p59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5" name="Google Shape;1145;p59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6" name="Google Shape;1146;p59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7" name="Google Shape;1147;p59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8" name="Google Shape;1148;p59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9" name="Google Shape;1149;p59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0" name="Google Shape;1150;p59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1" name="Google Shape;1151;p59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2" name="Google Shape;1152;p59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3" name="Google Shape;1153;p59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4" name="Google Shape;1154;p59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5" name="Google Shape;1155;p59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6" name="Google Shape;1156;p59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7" name="Google Shape;1157;p59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8" name="Google Shape;1158;p59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9" name="Google Shape;1159;p59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0" name="Google Shape;1160;p59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1" name="Google Shape;1161;p59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2" name="Google Shape;1162;p59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3" name="Google Shape;1163;p59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4" name="Google Shape;1164;p59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5" name="Google Shape;1165;p59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6" name="Google Shape;1166;p59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7" name="Google Shape;1167;p59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8" name="Google Shape;1168;p59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9" name="Google Shape;1169;p59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0" name="Google Shape;1170;p59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1" name="Google Shape;1171;p59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2" name="Google Shape;1172;p59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3" name="Google Shape;1173;p59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4" name="Google Shape;1174;p59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5" name="Google Shape;1175;p59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6" name="Google Shape;1176;p59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7" name="Google Shape;1177;p59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8" name="Google Shape;1178;p59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9" name="Google Shape;1179;p59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0" name="Google Shape;1180;p59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1" name="Google Shape;1181;p59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2" name="Google Shape;1182;p59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3" name="Google Shape;1183;p59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4" name="Google Shape;1184;p59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5" name="Google Shape;1185;p59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6" name="Google Shape;1186;p59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7" name="Google Shape;1187;p59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8" name="Google Shape;1188;p59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9" name="Google Shape;1189;p59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0" name="Google Shape;1190;p59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1" name="Google Shape;1191;p59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2" name="Google Shape;1192;p59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3" name="Google Shape;1193;p59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4" name="Google Shape;1194;p59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5" name="Google Shape;1195;p59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6" name="Google Shape;1196;p59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7" name="Google Shape;1197;p59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8" name="Google Shape;1198;p59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9" name="Google Shape;1199;p59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0" name="Google Shape;1200;p59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1" name="Google Shape;1201;p59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2" name="Google Shape;1202;p59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3" name="Google Shape;1203;p59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4" name="Google Shape;1204;p59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5" name="Google Shape;1205;p59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6" name="Google Shape;1206;p59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7" name="Google Shape;1207;p59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8" name="Google Shape;1208;p59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9" name="Google Shape;1209;p59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0" name="Google Shape;1210;p59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1" name="Google Shape;1211;p59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2" name="Google Shape;1212;p59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3" name="Google Shape;1213;p59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4" name="Google Shape;1214;p59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5" name="Google Shape;1215;p59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6" name="Google Shape;1216;p59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7" name="Google Shape;1217;p59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8" name="Google Shape;1218;p59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9" name="Google Shape;1219;p59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0" name="Google Shape;1220;p59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1" name="Google Shape;1221;p59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2" name="Google Shape;1222;p59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3" name="Google Shape;1223;p59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4" name="Google Shape;1224;p59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5" name="Google Shape;1225;p59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6" name="Google Shape;1226;p59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7" name="Google Shape;1227;p59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8" name="Google Shape;1228;p59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9" name="Google Shape;1229;p59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0" name="Google Shape;1230;p59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1" name="Google Shape;1231;p59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2" name="Google Shape;1232;p59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3" name="Google Shape;1233;p59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4" name="Google Shape;1234;p59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5" name="Google Shape;1235;p59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6" name="Google Shape;1236;p59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7" name="Google Shape;1237;p59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8" name="Google Shape;1238;p59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9" name="Google Shape;1239;p59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0" name="Google Shape;1240;p59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1" name="Google Shape;1241;p59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2" name="Google Shape;1242;p59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3" name="Google Shape;1243;p59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4" name="Google Shape;1244;p59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5" name="Google Shape;1245;p59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6" name="Google Shape;1246;p59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7" name="Google Shape;1247;p59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8" name="Google Shape;1248;p59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9" name="Google Shape;1249;p59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0" name="Google Shape;1250;p59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1" name="Google Shape;1251;p59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2" name="Google Shape;1252;p59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3" name="Google Shape;1253;p59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4" name="Google Shape;1254;p59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5" name="Google Shape;1255;p59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6" name="Google Shape;1256;p59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7" name="Google Shape;1257;p59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8" name="Google Shape;1258;p59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9" name="Google Shape;1259;p59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0" name="Google Shape;1260;p59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1" name="Google Shape;1261;p59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2" name="Google Shape;1262;p59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3" name="Google Shape;1263;p59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4" name="Google Shape;1264;p59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5" name="Google Shape;1265;p59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6" name="Google Shape;1266;p59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7" name="Google Shape;1267;p59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8" name="Google Shape;1268;p59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9" name="Google Shape;1269;p59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0" name="Google Shape;1270;p59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1" name="Google Shape;1271;p59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2" name="Google Shape;1272;p59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3" name="Google Shape;1273;p59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4" name="Google Shape;1274;p59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5" name="Google Shape;1275;p59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6" name="Google Shape;1276;p59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7" name="Google Shape;1277;p59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8" name="Google Shape;1278;p59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9" name="Google Shape;1279;p59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0" name="Google Shape;1280;p59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1" name="Google Shape;1281;p59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2" name="Google Shape;1282;p59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3" name="Google Shape;1283;p59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4" name="Google Shape;1284;p59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5" name="Google Shape;1285;p59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6" name="Google Shape;1286;p59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7" name="Google Shape;1287;p59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8" name="Google Shape;1288;p59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9" name="Google Shape;1289;p59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0" name="Google Shape;1290;p59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1" name="Google Shape;1291;p59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2" name="Google Shape;1292;p59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3" name="Google Shape;1293;p59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4" name="Google Shape;1294;p59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5" name="Google Shape;1295;p59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6" name="Google Shape;1296;p59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7" name="Google Shape;1297;p59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8" name="Google Shape;1298;p59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9" name="Google Shape;1299;p59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0" name="Google Shape;1300;p59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1" name="Google Shape;1301;p59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2" name="Google Shape;1302;p59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3" name="Google Shape;1303;p59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4" name="Google Shape;1304;p59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5" name="Google Shape;1305;p59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6" name="Google Shape;1306;p59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7" name="Google Shape;1307;p59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8" name="Google Shape;1308;p59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9" name="Google Shape;1309;p59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0" name="Google Shape;1310;p59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1" name="Google Shape;1311;p59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2" name="Google Shape;1312;p59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3" name="Google Shape;1313;p59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4" name="Google Shape;1314;p59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5" name="Google Shape;1315;p59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6" name="Google Shape;1316;p59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7" name="Google Shape;1317;p59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8" name="Google Shape;1318;p59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9" name="Google Shape;1319;p59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0" name="Google Shape;1320;p59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1" name="Google Shape;1321;p59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2" name="Google Shape;1322;p59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3" name="Google Shape;1323;p59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4" name="Google Shape;1324;p59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5" name="Google Shape;1325;p59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6" name="Google Shape;1326;p59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7" name="Google Shape;1327;p59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8" name="Google Shape;1328;p59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9" name="Google Shape;1329;p59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0" name="Google Shape;1330;p59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1" name="Google Shape;1331;p59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2" name="Google Shape;1332;p59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3" name="Google Shape;1333;p59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4" name="Google Shape;1334;p59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5" name="Google Shape;1335;p59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6" name="Google Shape;1336;p59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7" name="Google Shape;1337;p59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8" name="Google Shape;1338;p59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9" name="Google Shape;1339;p59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0" name="Google Shape;1340;p59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1" name="Google Shape;1341;p59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2" name="Google Shape;1342;p59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3" name="Google Shape;1343;p59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4" name="Google Shape;1344;p59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5" name="Google Shape;1345;p59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6" name="Google Shape;1346;p59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7" name="Google Shape;1347;p59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8" name="Google Shape;1348;p59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9" name="Google Shape;1349;p59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0" name="Google Shape;1350;p59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1" name="Google Shape;1351;p59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2" name="Google Shape;1352;p59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3" name="Google Shape;1353;p59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4" name="Google Shape;1354;p59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5" name="Google Shape;1355;p59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6" name="Google Shape;1356;p59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7" name="Google Shape;1357;p59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8" name="Google Shape;1358;p59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9" name="Google Shape;1359;p59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0" name="Google Shape;1360;p59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1" name="Google Shape;1361;p59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2" name="Google Shape;1362;p59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3" name="Google Shape;1363;p59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4" name="Google Shape;1364;p59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5" name="Google Shape;1365;p59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6" name="Google Shape;1366;p59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7" name="Google Shape;1367;p59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8" name="Google Shape;1368;p59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9" name="Google Shape;1369;p59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0" name="Google Shape;1370;p59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1" name="Google Shape;1371;p59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2" name="Google Shape;1372;p59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3" name="Google Shape;1373;p59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4" name="Google Shape;1374;p59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5" name="Google Shape;1375;p59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6" name="Google Shape;1376;p59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7" name="Google Shape;1377;p59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8" name="Google Shape;1378;p59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9" name="Google Shape;1379;p59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0" name="Google Shape;1380;p59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1" name="Google Shape;1381;p59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2" name="Google Shape;1382;p59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3" name="Google Shape;1383;p59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4" name="Google Shape;1384;p59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5" name="Google Shape;1385;p59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6" name="Google Shape;1386;p59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7" name="Google Shape;1387;p59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8" name="Google Shape;1388;p59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9" name="Google Shape;1389;p59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0" name="Google Shape;1390;p59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1" name="Google Shape;1391;p59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2" name="Google Shape;1392;p59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3" name="Google Shape;1393;p59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4" name="Google Shape;1394;p59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5" name="Google Shape;1395;p59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6" name="Google Shape;1396;p59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7" name="Google Shape;1397;p59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8" name="Google Shape;1398;p59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9" name="Google Shape;1399;p59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0" name="Google Shape;1400;p59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1" name="Google Shape;1401;p59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2" name="Google Shape;1402;p59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3" name="Google Shape;1403;p59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4" name="Google Shape;1404;p59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5" name="Google Shape;1405;p59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6" name="Google Shape;1406;p59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7" name="Google Shape;1407;p59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8" name="Google Shape;1408;p59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9" name="Google Shape;1409;p59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0" name="Google Shape;1410;p59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1" name="Google Shape;1411;p59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2" name="Google Shape;1412;p59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3" name="Google Shape;1413;p59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4" name="Google Shape;1414;p59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5" name="Google Shape;1415;p59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6" name="Google Shape;1416;p59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7" name="Google Shape;1417;p59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8" name="Google Shape;1418;p59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9" name="Google Shape;1419;p59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0" name="Google Shape;1420;p59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1" name="Google Shape;1421;p59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2" name="Google Shape;1422;p59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3" name="Google Shape;1423;p59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4" name="Google Shape;1424;p59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5" name="Google Shape;1425;p59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6" name="Google Shape;1426;p59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7" name="Google Shape;1427;p59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8" name="Google Shape;1428;p59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9" name="Google Shape;1429;p59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0" name="Google Shape;1430;p59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1" name="Google Shape;1431;p59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2" name="Google Shape;1432;p59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3" name="Google Shape;1433;p59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4" name="Google Shape;1434;p59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5" name="Google Shape;1435;p59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6" name="Google Shape;1436;p59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7" name="Google Shape;1437;p59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8" name="Google Shape;1438;p59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9" name="Google Shape;1439;p59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0" name="Google Shape;1440;p59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1" name="Google Shape;1441;p59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2" name="Google Shape;1442;p59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3" name="Google Shape;1443;p59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4" name="Google Shape;1444;p59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5" name="Google Shape;1445;p59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6" name="Google Shape;1446;p59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7" name="Google Shape;1447;p59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8" name="Google Shape;1448;p59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9" name="Google Shape;1449;p59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0" name="Google Shape;1450;p59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1" name="Google Shape;1451;p59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2" name="Google Shape;1452;p59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3" name="Google Shape;1453;p59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4" name="Google Shape;1454;p59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5" name="Google Shape;1455;p59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6" name="Google Shape;1456;p59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7" name="Google Shape;1457;p59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8" name="Google Shape;1458;p59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9" name="Google Shape;1459;p59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0" name="Google Shape;1460;p59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1" name="Google Shape;1461;p59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2" name="Google Shape;1462;p59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3" name="Google Shape;1463;p59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4" name="Google Shape;1464;p59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5" name="Google Shape;1465;p59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6" name="Google Shape;1466;p59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7" name="Google Shape;1467;p59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8" name="Google Shape;1468;p59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9" name="Google Shape;1469;p59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0" name="Google Shape;1470;p59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1" name="Google Shape;1471;p59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2" name="Google Shape;1472;p59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3" name="Google Shape;1473;p59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4" name="Google Shape;1474;p59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5" name="Google Shape;1475;p59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6" name="Google Shape;1476;p59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7" name="Google Shape;1477;p59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8" name="Google Shape;1478;p59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9" name="Google Shape;1479;p59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0" name="Google Shape;1480;p59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1" name="Google Shape;1481;p59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2" name="Google Shape;1482;p59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3" name="Google Shape;1483;p59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4" name="Google Shape;1484;p59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5" name="Google Shape;1485;p59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6" name="Google Shape;1486;p59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7" name="Google Shape;1487;p59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8" name="Google Shape;1488;p59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9" name="Google Shape;1489;p59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0" name="Google Shape;1490;p59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1" name="Google Shape;1491;p59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2" name="Google Shape;1492;p59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3" name="Google Shape;1493;p59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4" name="Google Shape;1494;p59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5" name="Google Shape;1495;p59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6" name="Google Shape;1496;p59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7" name="Google Shape;1497;p59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8" name="Google Shape;1498;p59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9" name="Google Shape;1499;p59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0" name="Google Shape;1500;p59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1" name="Google Shape;1501;p59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2" name="Google Shape;1502;p59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3" name="Google Shape;1503;p59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4" name="Google Shape;1504;p59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5" name="Google Shape;1505;p59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6" name="Google Shape;1506;p59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7" name="Google Shape;1507;p59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8" name="Google Shape;1508;p59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9" name="Google Shape;1509;p59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0" name="Google Shape;1510;p59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1" name="Google Shape;1511;p59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2" name="Google Shape;1512;p59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3" name="Google Shape;1513;p59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4" name="Google Shape;1514;p59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5" name="Google Shape;1515;p59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6" name="Google Shape;1516;p59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7" name="Google Shape;1517;p59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8" name="Google Shape;1518;p59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9" name="Google Shape;1519;p59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0" name="Google Shape;1520;p59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1" name="Google Shape;1521;p59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2" name="Google Shape;1522;p59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3" name="Google Shape;1523;p59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4" name="Google Shape;1524;p59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5" name="Google Shape;1525;p59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6" name="Google Shape;1526;p59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7" name="Google Shape;1527;p59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8" name="Google Shape;1528;p59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9" name="Google Shape;1529;p59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0" name="Google Shape;1530;p59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1" name="Google Shape;1531;p59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2" name="Google Shape;1532;p59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3" name="Google Shape;1533;p59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4" name="Google Shape;1534;p59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5" name="Google Shape;1535;p59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6" name="Google Shape;1536;p59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7" name="Google Shape;1537;p59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8" name="Google Shape;1538;p59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9" name="Google Shape;1539;p59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0" name="Google Shape;1540;p59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1" name="Google Shape;1541;p59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2" name="Google Shape;1542;p59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3" name="Google Shape;1543;p59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4" name="Google Shape;1544;p59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5" name="Google Shape;1545;p59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6" name="Google Shape;1546;p59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7" name="Google Shape;1547;p59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8" name="Google Shape;1548;p59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9" name="Google Shape;1549;p59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0" name="Google Shape;1550;p59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1" name="Google Shape;1551;p59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2" name="Google Shape;1552;p59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3" name="Google Shape;1553;p59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4" name="Google Shape;1554;p59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5" name="Google Shape;1555;p59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6" name="Google Shape;1556;p59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7" name="Google Shape;1557;p59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8" name="Google Shape;1558;p59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9" name="Google Shape;1559;p59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0" name="Google Shape;1560;p59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1" name="Google Shape;1561;p59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2" name="Google Shape;1562;p59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3" name="Google Shape;1563;p59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4" name="Google Shape;1564;p59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5" name="Google Shape;1565;p59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6" name="Google Shape;1566;p59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7" name="Google Shape;1567;p59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8" name="Google Shape;1568;p59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9" name="Google Shape;1569;p59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0" name="Google Shape;1570;p59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1" name="Google Shape;1571;p59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2" name="Google Shape;1572;p59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3" name="Google Shape;1573;p59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4" name="Google Shape;1574;p59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5" name="Google Shape;1575;p59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6" name="Google Shape;1576;p59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7" name="Google Shape;1577;p59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8" name="Google Shape;1578;p59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9" name="Google Shape;1579;p59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0" name="Google Shape;1580;p59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1" name="Google Shape;1581;p59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2" name="Google Shape;1582;p59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3" name="Google Shape;1583;p59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4" name="Google Shape;1584;p59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5" name="Google Shape;1585;p59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6" name="Google Shape;1586;p59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7" name="Google Shape;1587;p59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8" name="Google Shape;1588;p59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9" name="Google Shape;1589;p59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0" name="Google Shape;1590;p59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1" name="Google Shape;1591;p59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2" name="Google Shape;1592;p59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3" name="Google Shape;1593;p59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4" name="Google Shape;1594;p59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5" name="Google Shape;1595;p59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6" name="Google Shape;1596;p59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7" name="Google Shape;1597;p59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8" name="Google Shape;1598;p59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9" name="Google Shape;1599;p59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0" name="Google Shape;1600;p59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1" name="Google Shape;1601;p59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2" name="Google Shape;1602;p59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3" name="Google Shape;1603;p59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4" name="Google Shape;1604;p59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5" name="Google Shape;1605;p59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6" name="Google Shape;1606;p59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7" name="Google Shape;1607;p59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8" name="Google Shape;1608;p59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9" name="Google Shape;1609;p59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0" name="Google Shape;1610;p59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1" name="Google Shape;1611;p59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2" name="Google Shape;1612;p59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3" name="Google Shape;1613;p59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4" name="Google Shape;1614;p59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5" name="Google Shape;1615;p59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6" name="Google Shape;1616;p59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7" name="Google Shape;1617;p59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8" name="Google Shape;1618;p59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9" name="Google Shape;1619;p59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0" name="Google Shape;1620;p59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1" name="Google Shape;1621;p59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2" name="Google Shape;1622;p59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3" name="Google Shape;1623;p59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4" name="Google Shape;1624;p59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5" name="Google Shape;1625;p59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6" name="Google Shape;1626;p59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7" name="Google Shape;1627;p59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8" name="Google Shape;1628;p59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9" name="Google Shape;1629;p59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0" name="Google Shape;1630;p59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1" name="Google Shape;1631;p59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2" name="Google Shape;1632;p59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3" name="Google Shape;1633;p59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4" name="Google Shape;1634;p59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5" name="Google Shape;1635;p59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6" name="Google Shape;1636;p59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7" name="Google Shape;1637;p59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8" name="Google Shape;1638;p59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9" name="Google Shape;1639;p59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0" name="Google Shape;1640;p59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1" name="Google Shape;1641;p59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2" name="Google Shape;1642;p59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3" name="Google Shape;1643;p59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4" name="Google Shape;1644;p59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5" name="Google Shape;1645;p59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6" name="Google Shape;1646;p59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7" name="Google Shape;1647;p59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8" name="Google Shape;1648;p59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9" name="Google Shape;1649;p59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0" name="Google Shape;1650;p59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1" name="Google Shape;1651;p59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2" name="Google Shape;1652;p59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3" name="Google Shape;1653;p59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4" name="Google Shape;1654;p59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5" name="Google Shape;1655;p59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6" name="Google Shape;1656;p59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7" name="Google Shape;1657;p59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8" name="Google Shape;1658;p59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9" name="Google Shape;1659;p59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0" name="Google Shape;1660;p59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1" name="Google Shape;1661;p59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2" name="Google Shape;1662;p59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3" name="Google Shape;1663;p59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4" name="Google Shape;1664;p59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5" name="Google Shape;1665;p59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6" name="Google Shape;1666;p59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7" name="Google Shape;1667;p59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8" name="Google Shape;1668;p59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9" name="Google Shape;1669;p59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0" name="Google Shape;1670;p59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1" name="Google Shape;1671;p59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2" name="Google Shape;1672;p59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3" name="Google Shape;1673;p59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4" name="Google Shape;1674;p59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5" name="Google Shape;1675;p59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6" name="Google Shape;1676;p59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7" name="Google Shape;1677;p59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8" name="Google Shape;1678;p59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9" name="Google Shape;1679;p59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0" name="Google Shape;1680;p59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1" name="Google Shape;1681;p59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2" name="Google Shape;1682;p59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3" name="Google Shape;1683;p59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4" name="Google Shape;1684;p59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5" name="Google Shape;1685;p59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6" name="Google Shape;1686;p59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7" name="Google Shape;1687;p59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8" name="Google Shape;1688;p59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9" name="Google Shape;1689;p59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0" name="Google Shape;1690;p59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1" name="Google Shape;1691;p59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2" name="Google Shape;1692;p59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3" name="Google Shape;1693;p59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4" name="Google Shape;1694;p59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5" name="Google Shape;1695;p59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6" name="Google Shape;1696;p59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7" name="Google Shape;1697;p59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8" name="Google Shape;1698;p59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9" name="Google Shape;1699;p59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0" name="Google Shape;1700;p59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1" name="Google Shape;1701;p59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2" name="Google Shape;1702;p59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3" name="Google Shape;1703;p59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4" name="Google Shape;1704;p59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5" name="Google Shape;1705;p59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6" name="Google Shape;1706;p59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7" name="Google Shape;1707;p59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8" name="Google Shape;1708;p59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9" name="Google Shape;1709;p59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0" name="Google Shape;1710;p59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1" name="Google Shape;1711;p59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2" name="Google Shape;1712;p59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3" name="Google Shape;1713;p59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4" name="Google Shape;1714;p59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5" name="Google Shape;1715;p59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6" name="Google Shape;1716;p59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7" name="Google Shape;1717;p59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8" name="Google Shape;1718;p59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9" name="Google Shape;1719;p59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0" name="Google Shape;1720;p59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1" name="Google Shape;1721;p59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2" name="Google Shape;1722;p59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3" name="Google Shape;1723;p59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4" name="Google Shape;1724;p59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5" name="Google Shape;1725;p59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6" name="Google Shape;1726;p59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7" name="Google Shape;1727;p59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8" name="Google Shape;1728;p59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9" name="Google Shape;1729;p59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0" name="Google Shape;1730;p59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1" name="Google Shape;1731;p59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2" name="Google Shape;1732;p59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3" name="Google Shape;1733;p59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4" name="Google Shape;1734;p59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5" name="Google Shape;1735;p59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6" name="Google Shape;1736;p59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7" name="Google Shape;1737;p59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8" name="Google Shape;1738;p59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9" name="Google Shape;1739;p59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0" name="Google Shape;1740;p59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1" name="Google Shape;1741;p59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2" name="Google Shape;1742;p59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3" name="Google Shape;1743;p59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4" name="Google Shape;1744;p59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5" name="Google Shape;1745;p59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6" name="Google Shape;1746;p59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7" name="Google Shape;1747;p59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8" name="Google Shape;1748;p59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9" name="Google Shape;1749;p59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0" name="Google Shape;1750;p59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1" name="Google Shape;1751;p59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2" name="Google Shape;1752;p59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3" name="Google Shape;1753;p59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4" name="Google Shape;1754;p59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5" name="Google Shape;1755;p59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6" name="Google Shape;1756;p59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7" name="Google Shape;1757;p59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8" name="Google Shape;1758;p59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9" name="Google Shape;1759;p59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0" name="Google Shape;1760;p59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1" name="Google Shape;1761;p59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2" name="Google Shape;1762;p59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3" name="Google Shape;1763;p59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4" name="Google Shape;1764;p59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5" name="Google Shape;1765;p59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6" name="Google Shape;1766;p59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7" name="Google Shape;1767;p59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8" name="Google Shape;1768;p59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9" name="Google Shape;1769;p59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0" name="Google Shape;1770;p59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1" name="Google Shape;1771;p59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2" name="Google Shape;1772;p59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3" name="Google Shape;1773;p59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4" name="Google Shape;1774;p59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5" name="Google Shape;1775;p59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6" name="Google Shape;1776;p59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7" name="Google Shape;1777;p59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8" name="Google Shape;1778;p59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9" name="Google Shape;1779;p59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0" name="Google Shape;1780;p59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1" name="Google Shape;1781;p59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2" name="Google Shape;1782;p59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3" name="Google Shape;1783;p59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4" name="Google Shape;1784;p59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5" name="Google Shape;1785;p59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6" name="Google Shape;1786;p59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7" name="Google Shape;1787;p59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8" name="Google Shape;1788;p59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9" name="Google Shape;1789;p59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0" name="Google Shape;1790;p59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1" name="Google Shape;1791;p59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2" name="Google Shape;1792;p59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3" name="Google Shape;1793;p59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4" name="Google Shape;1794;p59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5" name="Google Shape;1795;p59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6" name="Google Shape;1796;p59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7" name="Google Shape;1797;p59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8" name="Google Shape;1798;p59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9" name="Google Shape;1799;p59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0" name="Google Shape;1800;p59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1" name="Google Shape;1801;p59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2" name="Google Shape;1802;p59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3" name="Google Shape;1803;p59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4" name="Google Shape;1804;p59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5" name="Google Shape;1805;p59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6" name="Google Shape;1806;p59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7" name="Google Shape;1807;p59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8" name="Google Shape;1808;p59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9" name="Google Shape;1809;p59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0" name="Google Shape;1810;p59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1" name="Google Shape;1811;p59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2" name="Google Shape;1812;p59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3" name="Google Shape;1813;p59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4" name="Google Shape;1814;p59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5" name="Google Shape;1815;p59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6" name="Google Shape;1816;p59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7" name="Google Shape;1817;p59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8" name="Google Shape;1818;p59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9" name="Google Shape;1819;p59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0" name="Google Shape;1820;p59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1" name="Google Shape;1821;p59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2" name="Google Shape;1822;p59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3" name="Google Shape;1823;p59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4" name="Google Shape;1824;p59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5" name="Google Shape;1825;p59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6" name="Google Shape;1826;p59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7" name="Google Shape;1827;p59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8" name="Google Shape;1828;p59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9" name="Google Shape;1829;p59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0" name="Google Shape;1830;p59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1" name="Google Shape;1831;p59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2" name="Google Shape;1832;p59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3" name="Google Shape;1833;p59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4" name="Google Shape;1834;p59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5" name="Google Shape;1835;p59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6" name="Google Shape;1836;p59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7" name="Google Shape;1837;p59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8" name="Google Shape;1838;p59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9" name="Google Shape;1839;p59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0" name="Google Shape;1840;p59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1" name="Google Shape;1841;p59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2" name="Google Shape;1842;p59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3" name="Google Shape;1843;p59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4" name="Google Shape;1844;p59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5" name="Google Shape;1845;p59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6" name="Google Shape;1846;p59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7" name="Google Shape;1847;p59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8" name="Google Shape;1848;p59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9" name="Google Shape;1849;p59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0" name="Google Shape;1850;p59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1" name="Google Shape;1851;p59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2" name="Google Shape;1852;p59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3" name="Google Shape;1853;p59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4" name="Google Shape;1854;p59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5" name="Google Shape;1855;p59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6" name="Google Shape;1856;p59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7" name="Google Shape;1857;p59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8" name="Google Shape;1858;p59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9" name="Google Shape;1859;p59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0" name="Google Shape;1860;p59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1" name="Google Shape;1861;p59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2" name="Google Shape;1862;p59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3" name="Google Shape;1863;p59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4" name="Google Shape;1864;p59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5" name="Google Shape;1865;p59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6" name="Google Shape;1866;p59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7" name="Google Shape;1867;p59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8" name="Google Shape;1868;p59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9" name="Google Shape;1869;p59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0" name="Google Shape;1870;p59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1" name="Google Shape;1871;p59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2" name="Google Shape;1872;p59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3" name="Google Shape;1873;p59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4" name="Google Shape;1874;p59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5" name="Google Shape;1875;p59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6" name="Google Shape;1876;p59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7" name="Google Shape;1877;p59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8" name="Google Shape;1878;p59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9" name="Google Shape;1879;p59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0" name="Google Shape;1880;p59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1" name="Google Shape;1881;p59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2" name="Google Shape;1882;p59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3" name="Google Shape;1883;p59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4" name="Google Shape;1884;p59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5" name="Google Shape;1885;p59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6" name="Google Shape;1886;p59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7" name="Google Shape;1887;p59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8" name="Google Shape;1888;p59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9" name="Google Shape;1889;p59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0" name="Google Shape;1890;p59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1" name="Google Shape;1891;p59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2" name="Google Shape;1892;p59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3" name="Google Shape;1893;p59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4" name="Google Shape;1894;p59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5" name="Google Shape;1895;p59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6" name="Google Shape;1896;p59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7" name="Google Shape;1897;p59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8" name="Google Shape;1898;p59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9" name="Google Shape;1899;p59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0" name="Google Shape;1900;p59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1" name="Google Shape;1901;p59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2" name="Google Shape;1902;p59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3" name="Google Shape;1903;p59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4" name="Google Shape;1904;p59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5" name="Google Shape;1905;p59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6" name="Google Shape;1906;p59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7" name="Google Shape;1907;p59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8" name="Google Shape;1908;p59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9" name="Google Shape;1909;p59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0" name="Google Shape;1910;p59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1" name="Google Shape;1911;p59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2" name="Google Shape;1912;p59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3" name="Google Shape;1913;p59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4" name="Google Shape;1914;p59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5" name="Google Shape;1915;p59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6" name="Google Shape;1916;p59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7" name="Google Shape;1917;p59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8" name="Google Shape;1918;p59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9" name="Google Shape;1919;p59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0" name="Google Shape;1920;p59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1" name="Google Shape;1921;p59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2" name="Google Shape;1922;p59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3" name="Google Shape;1923;p59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4" name="Google Shape;1924;p59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5" name="Google Shape;1925;p59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6" name="Google Shape;1926;p59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7" name="Google Shape;1927;p59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8" name="Google Shape;1928;p59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9" name="Google Shape;1929;p59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0" name="Google Shape;1930;p59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1" name="Google Shape;1931;p59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2" name="Google Shape;1932;p59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3" name="Google Shape;1933;p59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4" name="Google Shape;1934;p59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5" name="Google Shape;1935;p59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6" name="Google Shape;1936;p59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7" name="Google Shape;1937;p59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8" name="Google Shape;1938;p59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9" name="Google Shape;1939;p59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0" name="Google Shape;1940;p59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1" name="Google Shape;1941;p59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2" name="Google Shape;1942;p59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3" name="Google Shape;1943;p59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4" name="Google Shape;1944;p59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5" name="Google Shape;1945;p59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6" name="Google Shape;1946;p59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7" name="Google Shape;1947;p59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8" name="Google Shape;1948;p59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9" name="Google Shape;1949;p59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0" name="Google Shape;1950;p59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1" name="Google Shape;1951;p59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2" name="Google Shape;1952;p59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3" name="Google Shape;1953;p59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4" name="Google Shape;1954;p59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5" name="Google Shape;1955;p59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6" name="Google Shape;1956;p59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7" name="Google Shape;1957;p59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8" name="Google Shape;1958;p59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9" name="Google Shape;1959;p59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0" name="Google Shape;1960;p59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1" name="Google Shape;1961;p59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2" name="Google Shape;1962;p59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3" name="Google Shape;1963;p59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4" name="Google Shape;1964;p59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5" name="Google Shape;1965;p59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6" name="Google Shape;1966;p59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7" name="Google Shape;1967;p59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8" name="Google Shape;1968;p59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9" name="Google Shape;1969;p59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0" name="Google Shape;1970;p59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1" name="Google Shape;1971;p59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2" name="Google Shape;1972;p59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3" name="Google Shape;1973;p59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4" name="Google Shape;1974;p59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5" name="Google Shape;1975;p59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6" name="Google Shape;1976;p59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7" name="Google Shape;1977;p59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8" name="Google Shape;1978;p59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9" name="Google Shape;1979;p59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0" name="Google Shape;1980;p59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1" name="Google Shape;1981;p59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2" name="Google Shape;1982;p59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3" name="Google Shape;1983;p59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4" name="Google Shape;1984;p59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5" name="Google Shape;1985;p59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6" name="Google Shape;1986;p59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7" name="Google Shape;1987;p59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8" name="Google Shape;1988;p59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9" name="Google Shape;1989;p59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0" name="Google Shape;1990;p59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1" name="Google Shape;1991;p59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2" name="Google Shape;1992;p59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3" name="Google Shape;1993;p59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4" name="Google Shape;1994;p59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5" name="Google Shape;1995;p59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6" name="Google Shape;1996;p59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7" name="Google Shape;1997;p59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8" name="Google Shape;1998;p59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9" name="Google Shape;1999;p59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0" name="Google Shape;2000;p59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1" name="Google Shape;2001;p59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2" name="Google Shape;2002;p59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3" name="Google Shape;2003;p59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4" name="Google Shape;2004;p59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5" name="Google Shape;2005;p59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6" name="Google Shape;2006;p59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7" name="Google Shape;2007;p59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8" name="Google Shape;2008;p59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9" name="Google Shape;2009;p59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0" name="Google Shape;2010;p59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1" name="Google Shape;2011;p59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2" name="Google Shape;2012;p59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3" name="Google Shape;2013;p59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4" name="Google Shape;2014;p59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5" name="Google Shape;2015;p59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6" name="Google Shape;2016;p59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7" name="Google Shape;2017;p59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8" name="Google Shape;2018;p59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9" name="Google Shape;2019;p59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0" name="Google Shape;2020;p59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1" name="Google Shape;2021;p59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2" name="Google Shape;2022;p59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3" name="Google Shape;2023;p59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4" name="Google Shape;2024;p59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5" name="Google Shape;2025;p59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6" name="Google Shape;2026;p59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7" name="Google Shape;2027;p59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8" name="Google Shape;2028;p59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9" name="Google Shape;2029;p59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0" name="Google Shape;2030;p59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1" name="Google Shape;2031;p59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2" name="Google Shape;2032;p59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3" name="Google Shape;2033;p59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4" name="Google Shape;2034;p59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5" name="Google Shape;2035;p59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6" name="Google Shape;2036;p59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7" name="Google Shape;2037;p59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8" name="Google Shape;2038;p59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9" name="Google Shape;2039;p59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0" name="Google Shape;2040;p59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1" name="Google Shape;2041;p59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2" name="Google Shape;2042;p59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3" name="Google Shape;2043;p59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4" name="Google Shape;2044;p59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5" name="Google Shape;2045;p59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6" name="Google Shape;2046;p59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7" name="Google Shape;2047;p59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8" name="Google Shape;2048;p59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9" name="Google Shape;2049;p59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0" name="Google Shape;2050;p59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1" name="Google Shape;2051;p59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2" name="Google Shape;2052;p59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3" name="Google Shape;2053;p59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4" name="Google Shape;2054;p59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5" name="Google Shape;2055;p59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6" name="Google Shape;2056;p59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7" name="Google Shape;2057;p59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8" name="Google Shape;2058;p59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9" name="Google Shape;2059;p59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0" name="Google Shape;2060;p59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1" name="Google Shape;2061;p59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2" name="Google Shape;2062;p59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3" name="Google Shape;2063;p59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4" name="Google Shape;2064;p59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5" name="Google Shape;2065;p59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6" name="Google Shape;2066;p59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7" name="Google Shape;2067;p59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8" name="Google Shape;2068;p59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9" name="Google Shape;2069;p59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0" name="Google Shape;2070;p59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1" name="Google Shape;2071;p59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2" name="Google Shape;2072;p59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3" name="Google Shape;2073;p59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4" name="Google Shape;2074;p59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5" name="Google Shape;2075;p59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6" name="Google Shape;2076;p59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7" name="Google Shape;2077;p59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8" name="Google Shape;2078;p59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9" name="Google Shape;2079;p59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0" name="Google Shape;2080;p59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1" name="Google Shape;2081;p59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2" name="Google Shape;2082;p59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3" name="Google Shape;2083;p59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4" name="Google Shape;2084;p59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5" name="Google Shape;2085;p59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6" name="Google Shape;2086;p59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7" name="Google Shape;2087;p59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8" name="Google Shape;2088;p59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9" name="Google Shape;2089;p59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0" name="Google Shape;2090;p59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1" name="Google Shape;2091;p59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2" name="Google Shape;2092;p59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3" name="Google Shape;2093;p59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4" name="Google Shape;2094;p59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5" name="Google Shape;2095;p59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6" name="Google Shape;2096;p59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7" name="Google Shape;2097;p59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8" name="Google Shape;2098;p59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9" name="Google Shape;2099;p59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0" name="Google Shape;2100;p59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1" name="Google Shape;2101;p59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2" name="Google Shape;2102;p59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3" name="Google Shape;2103;p59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4" name="Google Shape;2104;p59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5" name="Google Shape;2105;p59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6" name="Google Shape;2106;p59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7" name="Google Shape;2107;p59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8" name="Google Shape;2108;p59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9" name="Google Shape;2109;p59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0" name="Google Shape;2110;p59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1" name="Google Shape;2111;p59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2" name="Google Shape;2112;p59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3" name="Google Shape;2113;p59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4" name="Google Shape;2114;p59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5" name="Google Shape;2115;p59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6" name="Google Shape;2116;p59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7" name="Google Shape;2117;p59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8" name="Google Shape;2118;p59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9" name="Google Shape;2119;p59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0" name="Google Shape;2120;p59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1" name="Google Shape;2121;p59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2" name="Google Shape;2122;p59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3" name="Google Shape;2123;p59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4" name="Google Shape;2124;p59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5" name="Google Shape;2125;p59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6" name="Google Shape;2126;p59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7" name="Google Shape;2127;p59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8" name="Google Shape;2128;p59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9" name="Google Shape;2129;p59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0" name="Google Shape;2130;p59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1" name="Google Shape;2131;p59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2" name="Google Shape;2132;p59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3" name="Google Shape;2133;p59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4" name="Google Shape;2134;p59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5" name="Google Shape;2135;p59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6" name="Google Shape;2136;p59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7" name="Google Shape;2137;p59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8" name="Google Shape;2138;p59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9" name="Google Shape;2139;p59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0" name="Google Shape;2140;p59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1" name="Google Shape;2141;p59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2" name="Google Shape;2142;p59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3" name="Google Shape;2143;p59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4" name="Google Shape;2144;p59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5" name="Google Shape;2145;p59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6" name="Google Shape;2146;p59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7" name="Google Shape;2147;p59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8" name="Google Shape;2148;p59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9" name="Google Shape;2149;p59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0" name="Google Shape;2150;p59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1" name="Google Shape;2151;p59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2" name="Google Shape;2152;p59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3" name="Google Shape;2153;p59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4" name="Google Shape;2154;p59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5" name="Google Shape;2155;p59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6" name="Google Shape;2156;p59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7" name="Google Shape;2157;p59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8" name="Google Shape;2158;p59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9" name="Google Shape;2159;p59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0" name="Google Shape;2160;p59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1" name="Google Shape;2161;p59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2" name="Google Shape;2162;p59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3" name="Google Shape;2163;p59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4" name="Google Shape;2164;p59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5" name="Google Shape;2165;p59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6" name="Google Shape;2166;p59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7" name="Google Shape;2167;p59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8" name="Google Shape;2168;p59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9" name="Google Shape;2169;p59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0" name="Google Shape;2170;p59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1" name="Google Shape;2171;p59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2" name="Google Shape;2172;p59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3" name="Google Shape;2173;p59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4" name="Google Shape;2174;p59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5" name="Google Shape;2175;p59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6" name="Google Shape;2176;p59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7" name="Google Shape;2177;p59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8" name="Google Shape;2178;p59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9" name="Google Shape;2179;p59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0" name="Google Shape;2180;p59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1" name="Google Shape;2181;p59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2" name="Google Shape;2182;p59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3" name="Google Shape;2183;p59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4" name="Google Shape;2184;p59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5" name="Google Shape;2185;p59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6" name="Google Shape;2186;p59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7" name="Google Shape;2187;p59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8" name="Google Shape;2188;p59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9" name="Google Shape;2189;p59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90" name="Google Shape;2190;p59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91" name="Google Shape;2191;p59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92" name="Google Shape;2192;p59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93" name="Google Shape;2193;p59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94" name="Google Shape;2194;p59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95" name="Google Shape;2195;p59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2202" name="Google Shape;2202;p59"/>
          <p:cNvSpPr/>
          <p:nvPr/>
        </p:nvSpPr>
        <p:spPr>
          <a:xfrm>
            <a:off x="2879500" y="1526600"/>
            <a:ext cx="10716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03" name="Google Shape;2203;p59"/>
          <p:cNvSpPr/>
          <p:nvPr/>
        </p:nvSpPr>
        <p:spPr>
          <a:xfrm>
            <a:off x="2879500" y="3107385"/>
            <a:ext cx="10716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04" name="Google Shape;2204;p59"/>
          <p:cNvSpPr/>
          <p:nvPr/>
        </p:nvSpPr>
        <p:spPr>
          <a:xfrm>
            <a:off x="2879500" y="4688170"/>
            <a:ext cx="10716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2205" name="Google Shape;2205;p59"/>
          <p:cNvGrpSpPr/>
          <p:nvPr/>
        </p:nvGrpSpPr>
        <p:grpSpPr>
          <a:xfrm>
            <a:off x="3177060" y="1714409"/>
            <a:ext cx="476479" cy="476521"/>
            <a:chOff x="5771483" y="1515787"/>
            <a:chExt cx="357359" cy="357391"/>
          </a:xfrm>
        </p:grpSpPr>
        <p:sp>
          <p:nvSpPr>
            <p:cNvPr id="2206" name="Google Shape;2206;p59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07" name="Google Shape;2207;p59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08" name="Google Shape;2208;p59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09" name="Google Shape;2209;p59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2210" name="Google Shape;2210;p59"/>
          <p:cNvGrpSpPr/>
          <p:nvPr/>
        </p:nvGrpSpPr>
        <p:grpSpPr>
          <a:xfrm>
            <a:off x="3170228" y="4930071"/>
            <a:ext cx="490144" cy="467397"/>
            <a:chOff x="6659725" y="3808035"/>
            <a:chExt cx="367608" cy="350548"/>
          </a:xfrm>
        </p:grpSpPr>
        <p:sp>
          <p:nvSpPr>
            <p:cNvPr id="2211" name="Google Shape;2211;p59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12" name="Google Shape;2212;p59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2213" name="Google Shape;2213;p59"/>
          <p:cNvGrpSpPr/>
          <p:nvPr/>
        </p:nvGrpSpPr>
        <p:grpSpPr>
          <a:xfrm>
            <a:off x="3182598" y="3429000"/>
            <a:ext cx="465403" cy="417407"/>
            <a:chOff x="5778676" y="3826972"/>
            <a:chExt cx="349052" cy="313055"/>
          </a:xfrm>
        </p:grpSpPr>
        <p:sp>
          <p:nvSpPr>
            <p:cNvPr id="2214" name="Google Shape;2214;p59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15" name="Google Shape;2215;p59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16" name="Google Shape;2216;p59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17" name="Google Shape;2217;p59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18" name="Google Shape;2218;p59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D99BE96F-DDF8-0E6C-FCCB-A1588AF97BF7}"/>
              </a:ext>
            </a:extLst>
          </p:cNvPr>
          <p:cNvSpPr txBox="1"/>
          <p:nvPr/>
        </p:nvSpPr>
        <p:spPr>
          <a:xfrm>
            <a:off x="4560194" y="1526600"/>
            <a:ext cx="47523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Steam API Integration for live game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Add game screenshots and trailers to the UI.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AC6964-13F8-6ADA-3B23-14EA5BAF5C5B}"/>
              </a:ext>
            </a:extLst>
          </p:cNvPr>
          <p:cNvSpPr txBox="1"/>
          <p:nvPr/>
        </p:nvSpPr>
        <p:spPr>
          <a:xfrm>
            <a:off x="4570927" y="3324469"/>
            <a:ext cx="4752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Add charts/visuals to show popularity or genre distribution.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B53772-73C0-867E-5909-C87BC558DC9D}"/>
              </a:ext>
            </a:extLst>
          </p:cNvPr>
          <p:cNvSpPr txBox="1"/>
          <p:nvPr/>
        </p:nvSpPr>
        <p:spPr>
          <a:xfrm>
            <a:off x="4570927" y="4688170"/>
            <a:ext cx="4752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Enhance mood classification using sentiment analysis or transformer-based NLP models.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1"/>
          <p:cNvSpPr txBox="1">
            <a:spLocks noGrp="1"/>
          </p:cNvSpPr>
          <p:nvPr>
            <p:ph type="title"/>
          </p:nvPr>
        </p:nvSpPr>
        <p:spPr>
          <a:xfrm>
            <a:off x="905341" y="2877665"/>
            <a:ext cx="3614800" cy="305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sz="4800" b="1" dirty="0">
                <a:solidFill>
                  <a:schemeClr val="bg1"/>
                </a:solidFill>
              </a:rPr>
              <a:t>Thank you!!!</a:t>
            </a:r>
            <a:br>
              <a:rPr lang="en" sz="4800" b="1" dirty="0">
                <a:solidFill>
                  <a:schemeClr val="bg1"/>
                </a:solidFill>
              </a:rPr>
            </a:br>
            <a:br>
              <a:rPr lang="en" sz="4800" b="1" dirty="0">
                <a:solidFill>
                  <a:schemeClr val="bg1"/>
                </a:solidFill>
              </a:rPr>
            </a:br>
            <a:endParaRPr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422" name="Google Shape;422;p5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 amt="80000"/>
          </a:blip>
          <a:srcRect l="5705" r="36191"/>
          <a:stretch/>
        </p:blipFill>
        <p:spPr>
          <a:xfrm>
            <a:off x="6254406" y="732299"/>
            <a:ext cx="4718319" cy="541236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>
            <a:spLocks noGrp="1"/>
          </p:cNvSpPr>
          <p:nvPr>
            <p:ph type="subTitle" idx="3"/>
          </p:nvPr>
        </p:nvSpPr>
        <p:spPr>
          <a:xfrm>
            <a:off x="2172633" y="1638200"/>
            <a:ext cx="3319200" cy="49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" sz="2000" dirty="0">
                <a:solidFill>
                  <a:schemeClr val="bg1"/>
                </a:solidFill>
              </a:rPr>
              <a:t>Project Goal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198" name="Google Shape;198;p36"/>
          <p:cNvSpPr txBox="1">
            <a:spLocks noGrp="1"/>
          </p:cNvSpPr>
          <p:nvPr>
            <p:ph type="title"/>
          </p:nvPr>
        </p:nvSpPr>
        <p:spPr>
          <a:xfrm>
            <a:off x="1274033" y="1536600"/>
            <a:ext cx="760400" cy="1189600"/>
          </a:xfrm>
          <a:prstGeom prst="rect">
            <a:avLst/>
          </a:prstGeom>
          <a:solidFill>
            <a:srgbClr val="FF9933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  <p:sp>
        <p:nvSpPr>
          <p:cNvPr id="199" name="Google Shape;199;p36"/>
          <p:cNvSpPr txBox="1">
            <a:spLocks noGrp="1"/>
          </p:cNvSpPr>
          <p:nvPr>
            <p:ph type="subTitle" idx="1"/>
          </p:nvPr>
        </p:nvSpPr>
        <p:spPr>
          <a:xfrm>
            <a:off x="2172633" y="2036200"/>
            <a:ext cx="3319200" cy="69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sz="1800" i="1" dirty="0">
                <a:solidFill>
                  <a:schemeClr val="bg1"/>
                </a:solidFill>
              </a:rPr>
              <a:t>What Problem We Are Solving!</a:t>
            </a:r>
            <a:endParaRPr sz="1800" i="1" dirty="0">
              <a:solidFill>
                <a:schemeClr val="bg1"/>
              </a:solidFill>
            </a:endParaRPr>
          </a:p>
        </p:txBody>
      </p:sp>
      <p:sp>
        <p:nvSpPr>
          <p:cNvPr id="200" name="Google Shape;200;p36"/>
          <p:cNvSpPr txBox="1">
            <a:spLocks noGrp="1"/>
          </p:cNvSpPr>
          <p:nvPr>
            <p:ph type="title" idx="2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en" b="1" dirty="0">
                <a:solidFill>
                  <a:schemeClr val="bg1"/>
                </a:solidFill>
                <a:latin typeface="Teko Medium"/>
                <a:ea typeface="Teko Medium"/>
                <a:cs typeface="Teko Medium"/>
                <a:sym typeface="Teko Medium"/>
              </a:rPr>
              <a:t>TABLE OF CONTENTS</a:t>
            </a:r>
            <a:endParaRPr b="1" dirty="0">
              <a:solidFill>
                <a:schemeClr val="bg1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201" name="Google Shape;201;p36"/>
          <p:cNvSpPr txBox="1">
            <a:spLocks noGrp="1"/>
          </p:cNvSpPr>
          <p:nvPr>
            <p:ph type="title" idx="4"/>
          </p:nvPr>
        </p:nvSpPr>
        <p:spPr>
          <a:xfrm>
            <a:off x="1274233" y="3189433"/>
            <a:ext cx="760400" cy="1189600"/>
          </a:xfrm>
          <a:prstGeom prst="rect">
            <a:avLst/>
          </a:prstGeom>
          <a:solidFill>
            <a:srgbClr val="FF9933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sp>
        <p:nvSpPr>
          <p:cNvPr id="202" name="Google Shape;202;p36"/>
          <p:cNvSpPr txBox="1">
            <a:spLocks noGrp="1"/>
          </p:cNvSpPr>
          <p:nvPr>
            <p:ph type="subTitle" idx="5"/>
          </p:nvPr>
        </p:nvSpPr>
        <p:spPr>
          <a:xfrm>
            <a:off x="2172633" y="3689033"/>
            <a:ext cx="3319200" cy="69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i="1" dirty="0">
                <a:solidFill>
                  <a:schemeClr val="bg1"/>
                </a:solidFill>
              </a:rPr>
              <a:t>Steam Dataset- What we Used</a:t>
            </a:r>
            <a:endParaRPr i="1" dirty="0">
              <a:solidFill>
                <a:schemeClr val="bg1"/>
              </a:solidFill>
            </a:endParaRPr>
          </a:p>
        </p:txBody>
      </p:sp>
      <p:sp>
        <p:nvSpPr>
          <p:cNvPr id="203" name="Google Shape;203;p36"/>
          <p:cNvSpPr txBox="1">
            <a:spLocks noGrp="1"/>
          </p:cNvSpPr>
          <p:nvPr>
            <p:ph type="subTitle" idx="6"/>
          </p:nvPr>
        </p:nvSpPr>
        <p:spPr>
          <a:xfrm>
            <a:off x="2172633" y="3291033"/>
            <a:ext cx="3319200" cy="49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-US" sz="2000" dirty="0">
                <a:solidFill>
                  <a:schemeClr val="bg1"/>
                </a:solidFill>
              </a:rPr>
              <a:t>Dataset Overview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04" name="Google Shape;204;p36"/>
          <p:cNvSpPr txBox="1">
            <a:spLocks noGrp="1"/>
          </p:cNvSpPr>
          <p:nvPr>
            <p:ph type="title" idx="7"/>
          </p:nvPr>
        </p:nvSpPr>
        <p:spPr>
          <a:xfrm>
            <a:off x="1274233" y="4842267"/>
            <a:ext cx="760400" cy="1189600"/>
          </a:xfrm>
          <a:prstGeom prst="rect">
            <a:avLst/>
          </a:prstGeom>
          <a:solidFill>
            <a:srgbClr val="FF9933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03</a:t>
            </a:r>
            <a:endParaRPr dirty="0"/>
          </a:p>
        </p:txBody>
      </p:sp>
      <p:sp>
        <p:nvSpPr>
          <p:cNvPr id="205" name="Google Shape;205;p36"/>
          <p:cNvSpPr txBox="1">
            <a:spLocks noGrp="1"/>
          </p:cNvSpPr>
          <p:nvPr>
            <p:ph type="subTitle" idx="8"/>
          </p:nvPr>
        </p:nvSpPr>
        <p:spPr>
          <a:xfrm>
            <a:off x="2172633" y="5341867"/>
            <a:ext cx="3319200" cy="69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i="1" dirty="0">
                <a:solidFill>
                  <a:schemeClr val="bg1"/>
                </a:solidFill>
              </a:rPr>
              <a:t>Cleaning the Data : Making Text Usable</a:t>
            </a:r>
            <a:endParaRPr i="1" dirty="0">
              <a:solidFill>
                <a:schemeClr val="bg1"/>
              </a:solidFill>
            </a:endParaRPr>
          </a:p>
        </p:txBody>
      </p:sp>
      <p:sp>
        <p:nvSpPr>
          <p:cNvPr id="206" name="Google Shape;206;p36"/>
          <p:cNvSpPr txBox="1">
            <a:spLocks noGrp="1"/>
          </p:cNvSpPr>
          <p:nvPr>
            <p:ph type="subTitle" idx="9"/>
          </p:nvPr>
        </p:nvSpPr>
        <p:spPr>
          <a:xfrm>
            <a:off x="2172633" y="4943867"/>
            <a:ext cx="3319200" cy="49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-US" sz="2000" dirty="0">
                <a:solidFill>
                  <a:schemeClr val="bg1"/>
                </a:solidFill>
              </a:rPr>
              <a:t>NLP Preprocessing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07" name="Google Shape;207;p36"/>
          <p:cNvSpPr txBox="1">
            <a:spLocks noGrp="1"/>
          </p:cNvSpPr>
          <p:nvPr>
            <p:ph type="title" idx="13"/>
          </p:nvPr>
        </p:nvSpPr>
        <p:spPr>
          <a:xfrm flipH="1">
            <a:off x="10157367" y="1536600"/>
            <a:ext cx="760400" cy="1189600"/>
          </a:xfrm>
          <a:prstGeom prst="rect">
            <a:avLst/>
          </a:prstGeom>
          <a:solidFill>
            <a:srgbClr val="FF9933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04</a:t>
            </a:r>
            <a:endParaRPr dirty="0"/>
          </a:p>
        </p:txBody>
      </p:sp>
      <p:sp>
        <p:nvSpPr>
          <p:cNvPr id="208" name="Google Shape;208;p36"/>
          <p:cNvSpPr txBox="1">
            <a:spLocks noGrp="1"/>
          </p:cNvSpPr>
          <p:nvPr>
            <p:ph type="subTitle" idx="14"/>
          </p:nvPr>
        </p:nvSpPr>
        <p:spPr>
          <a:xfrm flipH="1">
            <a:off x="6700167" y="2036200"/>
            <a:ext cx="3319200" cy="69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i="1" dirty="0">
                <a:solidFill>
                  <a:schemeClr val="bg1"/>
                </a:solidFill>
              </a:rPr>
              <a:t>How We Applied and Trained Our Model</a:t>
            </a:r>
            <a:endParaRPr i="1" dirty="0">
              <a:solidFill>
                <a:schemeClr val="bg1"/>
              </a:solidFill>
            </a:endParaRPr>
          </a:p>
        </p:txBody>
      </p:sp>
      <p:sp>
        <p:nvSpPr>
          <p:cNvPr id="209" name="Google Shape;209;p36"/>
          <p:cNvSpPr txBox="1">
            <a:spLocks noGrp="1"/>
          </p:cNvSpPr>
          <p:nvPr>
            <p:ph type="subTitle" idx="15"/>
          </p:nvPr>
        </p:nvSpPr>
        <p:spPr>
          <a:xfrm flipH="1">
            <a:off x="6700167" y="1638200"/>
            <a:ext cx="3319200" cy="49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-US" sz="2000" dirty="0">
                <a:solidFill>
                  <a:schemeClr val="bg1"/>
                </a:solidFill>
              </a:rPr>
              <a:t>TF-IDF + KNN Model  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10" name="Google Shape;210;p36"/>
          <p:cNvSpPr txBox="1">
            <a:spLocks noGrp="1"/>
          </p:cNvSpPr>
          <p:nvPr>
            <p:ph type="title" idx="16"/>
          </p:nvPr>
        </p:nvSpPr>
        <p:spPr>
          <a:xfrm flipH="1">
            <a:off x="10157367" y="3189433"/>
            <a:ext cx="760400" cy="1189600"/>
          </a:xfrm>
          <a:prstGeom prst="rect">
            <a:avLst/>
          </a:prstGeom>
          <a:solidFill>
            <a:srgbClr val="FF9933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05</a:t>
            </a:r>
            <a:endParaRPr dirty="0"/>
          </a:p>
        </p:txBody>
      </p:sp>
      <p:sp>
        <p:nvSpPr>
          <p:cNvPr id="211" name="Google Shape;211;p36"/>
          <p:cNvSpPr txBox="1">
            <a:spLocks noGrp="1"/>
          </p:cNvSpPr>
          <p:nvPr>
            <p:ph type="subTitle" idx="17"/>
          </p:nvPr>
        </p:nvSpPr>
        <p:spPr>
          <a:xfrm flipH="1">
            <a:off x="6700167" y="3689033"/>
            <a:ext cx="3319200" cy="69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-US" i="1" dirty="0">
                <a:solidFill>
                  <a:schemeClr val="bg1"/>
                </a:solidFill>
              </a:rPr>
              <a:t>Identifying Our UI and Sneak Peak</a:t>
            </a:r>
            <a:endParaRPr i="1" dirty="0">
              <a:solidFill>
                <a:schemeClr val="bg1"/>
              </a:solidFill>
            </a:endParaRPr>
          </a:p>
        </p:txBody>
      </p:sp>
      <p:sp>
        <p:nvSpPr>
          <p:cNvPr id="212" name="Google Shape;212;p36"/>
          <p:cNvSpPr txBox="1">
            <a:spLocks noGrp="1"/>
          </p:cNvSpPr>
          <p:nvPr>
            <p:ph type="subTitle" idx="18"/>
          </p:nvPr>
        </p:nvSpPr>
        <p:spPr>
          <a:xfrm flipH="1">
            <a:off x="6700167" y="3291033"/>
            <a:ext cx="3319200" cy="49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" sz="2000" dirty="0">
                <a:solidFill>
                  <a:schemeClr val="bg1"/>
                </a:solidFill>
              </a:rPr>
              <a:t>Kivy User Interface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13" name="Google Shape;213;p36"/>
          <p:cNvSpPr txBox="1">
            <a:spLocks noGrp="1"/>
          </p:cNvSpPr>
          <p:nvPr>
            <p:ph type="title" idx="19"/>
          </p:nvPr>
        </p:nvSpPr>
        <p:spPr>
          <a:xfrm flipH="1">
            <a:off x="10157367" y="4842267"/>
            <a:ext cx="760400" cy="1189600"/>
          </a:xfrm>
          <a:prstGeom prst="rect">
            <a:avLst/>
          </a:prstGeom>
          <a:solidFill>
            <a:srgbClr val="FF9933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06</a:t>
            </a:r>
            <a:endParaRPr dirty="0"/>
          </a:p>
        </p:txBody>
      </p:sp>
      <p:sp>
        <p:nvSpPr>
          <p:cNvPr id="214" name="Google Shape;214;p36"/>
          <p:cNvSpPr txBox="1">
            <a:spLocks noGrp="1"/>
          </p:cNvSpPr>
          <p:nvPr>
            <p:ph type="subTitle" idx="20"/>
          </p:nvPr>
        </p:nvSpPr>
        <p:spPr>
          <a:xfrm flipH="1">
            <a:off x="6700167" y="5341867"/>
            <a:ext cx="3319200" cy="69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i="1" dirty="0">
                <a:solidFill>
                  <a:schemeClr val="bg1"/>
                </a:solidFill>
              </a:rPr>
              <a:t>What We Learned &amp; Where This Could Go</a:t>
            </a:r>
            <a:endParaRPr i="1" dirty="0">
              <a:solidFill>
                <a:schemeClr val="bg1"/>
              </a:solidFill>
            </a:endParaRPr>
          </a:p>
        </p:txBody>
      </p:sp>
      <p:sp>
        <p:nvSpPr>
          <p:cNvPr id="215" name="Google Shape;215;p36"/>
          <p:cNvSpPr txBox="1">
            <a:spLocks noGrp="1"/>
          </p:cNvSpPr>
          <p:nvPr>
            <p:ph type="subTitle" idx="21"/>
          </p:nvPr>
        </p:nvSpPr>
        <p:spPr>
          <a:xfrm flipH="1">
            <a:off x="6700167" y="4943867"/>
            <a:ext cx="3319200" cy="49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" sz="2000" dirty="0">
                <a:solidFill>
                  <a:schemeClr val="bg1"/>
                </a:solidFill>
              </a:rPr>
              <a:t>Results, Takeaways, and Whats next</a:t>
            </a:r>
          </a:p>
        </p:txBody>
      </p:sp>
      <p:cxnSp>
        <p:nvCxnSpPr>
          <p:cNvPr id="216" name="Google Shape;216;p36"/>
          <p:cNvCxnSpPr>
            <a:stCxn id="198" idx="1"/>
            <a:endCxn id="201" idx="0"/>
          </p:cNvCxnSpPr>
          <p:nvPr/>
        </p:nvCxnSpPr>
        <p:spPr>
          <a:xfrm rot="10800000" flipH="1" flipV="1">
            <a:off x="1274033" y="2131399"/>
            <a:ext cx="380400" cy="1058033"/>
          </a:xfrm>
          <a:prstGeom prst="bentConnector4">
            <a:avLst>
              <a:gd name="adj1" fmla="val -60095"/>
              <a:gd name="adj2" fmla="val 78109"/>
            </a:avLst>
          </a:prstGeom>
          <a:noFill/>
          <a:ln w="19050" cap="flat" cmpd="sng">
            <a:solidFill>
              <a:srgbClr val="FF99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36"/>
          <p:cNvCxnSpPr>
            <a:stCxn id="201" idx="2"/>
            <a:endCxn id="204" idx="1"/>
          </p:cNvCxnSpPr>
          <p:nvPr/>
        </p:nvCxnSpPr>
        <p:spPr>
          <a:xfrm rot="5400000">
            <a:off x="935233" y="4717833"/>
            <a:ext cx="1058000" cy="380400"/>
          </a:xfrm>
          <a:prstGeom prst="bentConnector4">
            <a:avLst>
              <a:gd name="adj1" fmla="val 21892"/>
              <a:gd name="adj2" fmla="val 183412"/>
            </a:avLst>
          </a:prstGeom>
          <a:noFill/>
          <a:ln w="19050" cap="flat" cmpd="sng">
            <a:solidFill>
              <a:srgbClr val="FF99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18" name="Google Shape;218;p36"/>
          <p:cNvCxnSpPr>
            <a:stCxn id="207" idx="1"/>
            <a:endCxn id="210" idx="0"/>
          </p:cNvCxnSpPr>
          <p:nvPr/>
        </p:nvCxnSpPr>
        <p:spPr>
          <a:xfrm flipH="1">
            <a:off x="10537367" y="2131400"/>
            <a:ext cx="380400" cy="1058000"/>
          </a:xfrm>
          <a:prstGeom prst="bentConnector4">
            <a:avLst>
              <a:gd name="adj1" fmla="val -83465"/>
              <a:gd name="adj2" fmla="val 78111"/>
            </a:avLst>
          </a:prstGeom>
          <a:noFill/>
          <a:ln w="19050" cap="flat" cmpd="sng">
            <a:solidFill>
              <a:srgbClr val="FF99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19" name="Google Shape;219;p36"/>
          <p:cNvCxnSpPr>
            <a:stCxn id="210" idx="2"/>
            <a:endCxn id="213" idx="1"/>
          </p:cNvCxnSpPr>
          <p:nvPr/>
        </p:nvCxnSpPr>
        <p:spPr>
          <a:xfrm rot="-5400000" flipH="1">
            <a:off x="10198767" y="4717833"/>
            <a:ext cx="1058000" cy="380400"/>
          </a:xfrm>
          <a:prstGeom prst="bentConnector4">
            <a:avLst>
              <a:gd name="adj1" fmla="val 21892"/>
              <a:gd name="adj2" fmla="val 183412"/>
            </a:avLst>
          </a:prstGeom>
          <a:noFill/>
          <a:ln w="19050" cap="flat" cmpd="sng">
            <a:solidFill>
              <a:srgbClr val="FF9900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>
                <a:solidFill>
                  <a:schemeClr val="bg1"/>
                </a:solidFill>
              </a:rPr>
              <a:t>What Steps We Took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48" name="Google Shape;248;p40"/>
          <p:cNvSpPr txBox="1">
            <a:spLocks noGrp="1"/>
          </p:cNvSpPr>
          <p:nvPr>
            <p:ph type="subTitle" idx="6"/>
          </p:nvPr>
        </p:nvSpPr>
        <p:spPr>
          <a:xfrm>
            <a:off x="8116800" y="3207084"/>
            <a:ext cx="3115200" cy="75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" dirty="0">
                <a:solidFill>
                  <a:schemeClr val="bg1"/>
                </a:solidFill>
              </a:rPr>
              <a:t>Demo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49" name="Google Shape;249;p40"/>
          <p:cNvSpPr txBox="1">
            <a:spLocks noGrp="1"/>
          </p:cNvSpPr>
          <p:nvPr>
            <p:ph type="subTitle" idx="1"/>
          </p:nvPr>
        </p:nvSpPr>
        <p:spPr>
          <a:xfrm>
            <a:off x="960000" y="3207084"/>
            <a:ext cx="3115200" cy="75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" dirty="0">
                <a:solidFill>
                  <a:schemeClr val="bg1"/>
                </a:solidFill>
              </a:rPr>
              <a:t>Kickoff: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50" name="Google Shape;250;p40"/>
          <p:cNvSpPr txBox="1">
            <a:spLocks noGrp="1"/>
          </p:cNvSpPr>
          <p:nvPr>
            <p:ph type="subTitle" idx="2"/>
          </p:nvPr>
        </p:nvSpPr>
        <p:spPr>
          <a:xfrm>
            <a:off x="960000" y="4118087"/>
            <a:ext cx="3115200" cy="154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dirty="0">
                <a:solidFill>
                  <a:schemeClr val="bg1"/>
                </a:solidFill>
              </a:rPr>
              <a:t>Assign Roles, Explore Dataset, Set up GitHub and task boards.</a:t>
            </a:r>
          </a:p>
        </p:txBody>
      </p:sp>
      <p:sp>
        <p:nvSpPr>
          <p:cNvPr id="251" name="Google Shape;251;p40"/>
          <p:cNvSpPr txBox="1">
            <a:spLocks noGrp="1"/>
          </p:cNvSpPr>
          <p:nvPr>
            <p:ph type="subTitle" idx="3"/>
          </p:nvPr>
        </p:nvSpPr>
        <p:spPr>
          <a:xfrm>
            <a:off x="4538400" y="4118087"/>
            <a:ext cx="3115200" cy="154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dirty="0">
                <a:solidFill>
                  <a:schemeClr val="bg1"/>
                </a:solidFill>
              </a:rPr>
              <a:t>Clean and preprocess game data (descriptions, tags, reviews, Start NLP processing, Review NLP features, Tune NLP models, Build UI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52" name="Google Shape;252;p40"/>
          <p:cNvSpPr txBox="1">
            <a:spLocks noGrp="1"/>
          </p:cNvSpPr>
          <p:nvPr>
            <p:ph type="subTitle" idx="4"/>
          </p:nvPr>
        </p:nvSpPr>
        <p:spPr>
          <a:xfrm>
            <a:off x="8159080" y="4187017"/>
            <a:ext cx="3115200" cy="154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-US" dirty="0">
                <a:solidFill>
                  <a:schemeClr val="bg1"/>
                </a:solidFill>
              </a:rPr>
              <a:t>UI Testing and performance tuning, Finalize Notebooks, Prep GitHub README and polish slides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53" name="Google Shape;253;p40"/>
          <p:cNvSpPr txBox="1">
            <a:spLocks noGrp="1"/>
          </p:cNvSpPr>
          <p:nvPr>
            <p:ph type="subTitle" idx="5"/>
          </p:nvPr>
        </p:nvSpPr>
        <p:spPr>
          <a:xfrm>
            <a:off x="4538400" y="3530633"/>
            <a:ext cx="3115200" cy="75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" dirty="0">
                <a:solidFill>
                  <a:schemeClr val="bg1"/>
                </a:solidFill>
              </a:rPr>
              <a:t>Clean Up and Building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54" name="Google Shape;254;p40"/>
          <p:cNvSpPr/>
          <p:nvPr/>
        </p:nvSpPr>
        <p:spPr>
          <a:xfrm>
            <a:off x="1592000" y="2156100"/>
            <a:ext cx="18512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55" name="Google Shape;255;p40"/>
          <p:cNvSpPr/>
          <p:nvPr/>
        </p:nvSpPr>
        <p:spPr>
          <a:xfrm>
            <a:off x="5170400" y="2156100"/>
            <a:ext cx="18512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56" name="Google Shape;256;p40"/>
          <p:cNvSpPr/>
          <p:nvPr/>
        </p:nvSpPr>
        <p:spPr>
          <a:xfrm>
            <a:off x="8748800" y="2156100"/>
            <a:ext cx="18512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257" name="Google Shape;257;p40"/>
          <p:cNvGrpSpPr/>
          <p:nvPr/>
        </p:nvGrpSpPr>
        <p:grpSpPr>
          <a:xfrm>
            <a:off x="9433237" y="2240394"/>
            <a:ext cx="482329" cy="782612"/>
            <a:chOff x="2691555" y="2884503"/>
            <a:chExt cx="215044" cy="348924"/>
          </a:xfrm>
        </p:grpSpPr>
        <p:sp>
          <p:nvSpPr>
            <p:cNvPr id="258" name="Google Shape;258;p40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9" name="Google Shape;259;p40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60" name="Google Shape;260;p40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261" name="Google Shape;261;p40"/>
          <p:cNvSpPr/>
          <p:nvPr/>
        </p:nvSpPr>
        <p:spPr>
          <a:xfrm>
            <a:off x="5715024" y="2249904"/>
            <a:ext cx="761952" cy="763592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262" name="Google Shape;262;p40"/>
          <p:cNvGrpSpPr/>
          <p:nvPr/>
        </p:nvGrpSpPr>
        <p:grpSpPr>
          <a:xfrm>
            <a:off x="2192238" y="2255879"/>
            <a:ext cx="650727" cy="751643"/>
            <a:chOff x="1331406" y="1513361"/>
            <a:chExt cx="301784" cy="348607"/>
          </a:xfrm>
        </p:grpSpPr>
        <p:sp>
          <p:nvSpPr>
            <p:cNvPr id="263" name="Google Shape;263;p40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64" name="Google Shape;264;p40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65" name="Google Shape;265;p40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66" name="Google Shape;266;p40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/>
          <p:cNvSpPr txBox="1">
            <a:spLocks noGrp="1"/>
          </p:cNvSpPr>
          <p:nvPr>
            <p:ph type="title" idx="2"/>
          </p:nvPr>
        </p:nvSpPr>
        <p:spPr>
          <a:xfrm>
            <a:off x="2764633" y="1514601"/>
            <a:ext cx="2516800" cy="1122400"/>
          </a:xfrm>
          <a:prstGeom prst="rect">
            <a:avLst/>
          </a:prstGeom>
          <a:solidFill>
            <a:srgbClr val="FF9933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  <p:pic>
        <p:nvPicPr>
          <p:cNvPr id="233" name="Google Shape;233;p38"/>
          <p:cNvPicPr preferRelativeResize="0"/>
          <p:nvPr/>
        </p:nvPicPr>
        <p:blipFill rotWithShape="1">
          <a:blip r:embed="rId3">
            <a:alphaModFix/>
          </a:blip>
          <a:srcRect l="30104" r="31210" b="9132"/>
          <a:stretch/>
        </p:blipFill>
        <p:spPr>
          <a:xfrm flipH="1">
            <a:off x="5086891" y="-1054900"/>
            <a:ext cx="5988864" cy="7912901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8"/>
          <p:cNvSpPr txBox="1">
            <a:spLocks noGrp="1"/>
          </p:cNvSpPr>
          <p:nvPr>
            <p:ph type="subTitle" idx="1"/>
          </p:nvPr>
        </p:nvSpPr>
        <p:spPr>
          <a:xfrm>
            <a:off x="1836033" y="3665999"/>
            <a:ext cx="4374000" cy="3004623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This is a content-based recommender system that suggests Steam games based on a user's input — either a game title, genre, mood, or App ID. It uses text analysis and machine learning to recommend similar games and includes a clean, dark-themed interface built with Kivy.</a:t>
            </a:r>
            <a:endParaRPr lang="en-US" dirty="0">
              <a:solidFill>
                <a:schemeClr val="bg1"/>
              </a:solidFill>
            </a:endParaRPr>
          </a:p>
          <a:p>
            <a:pPr marL="0" indent="0"/>
            <a:endParaRPr dirty="0"/>
          </a:p>
        </p:txBody>
      </p:sp>
      <p:sp>
        <p:nvSpPr>
          <p:cNvPr id="235" name="Google Shape;235;p38"/>
          <p:cNvSpPr txBox="1">
            <a:spLocks noGrp="1"/>
          </p:cNvSpPr>
          <p:nvPr>
            <p:ph type="title"/>
          </p:nvPr>
        </p:nvSpPr>
        <p:spPr>
          <a:xfrm>
            <a:off x="1116233" y="2630801"/>
            <a:ext cx="5813600" cy="112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b="1" dirty="0">
                <a:solidFill>
                  <a:schemeClr val="bg1"/>
                </a:solidFill>
              </a:rPr>
              <a:t>Project Goal</a:t>
            </a:r>
            <a:endParaRPr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en" dirty="0">
                <a:solidFill>
                  <a:schemeClr val="bg1"/>
                </a:solidFill>
              </a:rPr>
              <a:t>Dataset Overview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08" name="Google Shape;308;p46"/>
          <p:cNvSpPr txBox="1">
            <a:spLocks noGrp="1"/>
          </p:cNvSpPr>
          <p:nvPr>
            <p:ph type="subTitle" idx="2"/>
          </p:nvPr>
        </p:nvSpPr>
        <p:spPr>
          <a:xfrm>
            <a:off x="2758400" y="1969288"/>
            <a:ext cx="2445600" cy="158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We used two files from the Kaggle : games.csv and games_metadata.json.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09" name="Google Shape;309;p46"/>
          <p:cNvSpPr txBox="1">
            <a:spLocks noGrp="1"/>
          </p:cNvSpPr>
          <p:nvPr>
            <p:ph type="subTitle" idx="3"/>
          </p:nvPr>
        </p:nvSpPr>
        <p:spPr>
          <a:xfrm>
            <a:off x="5715200" y="4389565"/>
            <a:ext cx="2445600" cy="158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bg1"/>
                </a:solidFill>
              </a:rPr>
              <a:t>Merged files using app_id and then cleaned.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10" name="Google Shape;310;p46"/>
          <p:cNvSpPr txBox="1">
            <a:spLocks noGrp="1"/>
          </p:cNvSpPr>
          <p:nvPr>
            <p:ph type="subTitle" idx="4"/>
          </p:nvPr>
        </p:nvSpPr>
        <p:spPr>
          <a:xfrm>
            <a:off x="8928338" y="3174330"/>
            <a:ext cx="2445600" cy="158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We engineered additional columns including tags, mood and combined features.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13" name="Google Shape;313;p46"/>
          <p:cNvSpPr/>
          <p:nvPr/>
        </p:nvSpPr>
        <p:spPr>
          <a:xfrm>
            <a:off x="1127400" y="1473467"/>
            <a:ext cx="14808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314" name="Google Shape;314;p46"/>
          <p:cNvSpPr/>
          <p:nvPr/>
        </p:nvSpPr>
        <p:spPr>
          <a:xfrm>
            <a:off x="4132800" y="3933867"/>
            <a:ext cx="14808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15" name="Google Shape;315;p46"/>
          <p:cNvSpPr/>
          <p:nvPr/>
        </p:nvSpPr>
        <p:spPr>
          <a:xfrm>
            <a:off x="7138200" y="2703667"/>
            <a:ext cx="14808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316" name="Google Shape;316;p46"/>
          <p:cNvGrpSpPr/>
          <p:nvPr/>
        </p:nvGrpSpPr>
        <p:grpSpPr>
          <a:xfrm>
            <a:off x="7658446" y="2939925"/>
            <a:ext cx="440308" cy="478687"/>
            <a:chOff x="2667058" y="1500293"/>
            <a:chExt cx="330231" cy="359015"/>
          </a:xfrm>
        </p:grpSpPr>
        <p:sp>
          <p:nvSpPr>
            <p:cNvPr id="317" name="Google Shape;317;p46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18" name="Google Shape;318;p46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19" name="Google Shape;319;p46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0" name="Google Shape;320;p46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1" name="Google Shape;321;p46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2" name="Google Shape;322;p46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3" name="Google Shape;323;p46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4" name="Google Shape;324;p4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5" name="Google Shape;325;p4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6" name="Google Shape;326;p46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7" name="Google Shape;327;p4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8" name="Google Shape;328;p4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9" name="Google Shape;329;p4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0" name="Google Shape;330;p46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1" name="Google Shape;331;p46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2" name="Google Shape;332;p46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3" name="Google Shape;333;p46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4" name="Google Shape;334;p46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340" name="Google Shape;340;p46"/>
          <p:cNvGrpSpPr/>
          <p:nvPr/>
        </p:nvGrpSpPr>
        <p:grpSpPr>
          <a:xfrm>
            <a:off x="4636126" y="4172392"/>
            <a:ext cx="474149" cy="474149"/>
            <a:chOff x="2639038" y="2894942"/>
            <a:chExt cx="355612" cy="355612"/>
          </a:xfrm>
        </p:grpSpPr>
        <p:sp>
          <p:nvSpPr>
            <p:cNvPr id="341" name="Google Shape;341;p46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42" name="Google Shape;342;p46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cxnSp>
        <p:nvCxnSpPr>
          <p:cNvPr id="343" name="Google Shape;343;p46"/>
          <p:cNvCxnSpPr>
            <a:stCxn id="313" idx="2"/>
            <a:endCxn id="314" idx="1"/>
          </p:cNvCxnSpPr>
          <p:nvPr/>
        </p:nvCxnSpPr>
        <p:spPr>
          <a:xfrm rot="-5400000" flipH="1">
            <a:off x="2008000" y="2284467"/>
            <a:ext cx="1984800" cy="2265200"/>
          </a:xfrm>
          <a:prstGeom prst="bentConnector2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44" name="Google Shape;344;p46"/>
          <p:cNvCxnSpPr>
            <a:cxnSpLocks/>
            <a:endCxn id="315" idx="1"/>
          </p:cNvCxnSpPr>
          <p:nvPr/>
        </p:nvCxnSpPr>
        <p:spPr>
          <a:xfrm rot="-5400000">
            <a:off x="6660800" y="3456267"/>
            <a:ext cx="754800" cy="200400"/>
          </a:xfrm>
          <a:prstGeom prst="bentConnector2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44303DA-90B6-71BB-6334-BD7B5DC3FED0}"/>
              </a:ext>
            </a:extLst>
          </p:cNvPr>
          <p:cNvSpPr txBox="1"/>
          <p:nvPr/>
        </p:nvSpPr>
        <p:spPr>
          <a:xfrm>
            <a:off x="1469665" y="1632618"/>
            <a:ext cx="18581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0 2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5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b="1" dirty="0">
                <a:solidFill>
                  <a:schemeClr val="bg1"/>
                </a:solidFill>
              </a:rPr>
              <a:t>NLP Preprocessing 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565" name="Google Shape;565;p57"/>
          <p:cNvSpPr txBox="1">
            <a:spLocks noGrp="1"/>
          </p:cNvSpPr>
          <p:nvPr>
            <p:ph type="subTitle" idx="2"/>
          </p:nvPr>
        </p:nvSpPr>
        <p:spPr>
          <a:xfrm>
            <a:off x="873494" y="2057191"/>
            <a:ext cx="3822800" cy="95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-US" dirty="0">
                <a:solidFill>
                  <a:schemeClr val="bg1"/>
                </a:solidFill>
              </a:rPr>
              <a:t>Cleaned game titles by removing special characters like TM, R, and non-ASCII symbols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66" name="Google Shape;566;p57"/>
          <p:cNvSpPr txBox="1">
            <a:spLocks noGrp="1"/>
          </p:cNvSpPr>
          <p:nvPr>
            <p:ph type="subTitle" idx="3"/>
          </p:nvPr>
        </p:nvSpPr>
        <p:spPr>
          <a:xfrm>
            <a:off x="7495708" y="2057191"/>
            <a:ext cx="3822800" cy="95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-US" dirty="0">
                <a:solidFill>
                  <a:schemeClr val="bg1"/>
                </a:solidFill>
              </a:rPr>
              <a:t>Used keyword matching to assign each game a Genre.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67" name="Google Shape;567;p57"/>
          <p:cNvSpPr txBox="1">
            <a:spLocks noGrp="1"/>
          </p:cNvSpPr>
          <p:nvPr>
            <p:ph type="subTitle" idx="4"/>
          </p:nvPr>
        </p:nvSpPr>
        <p:spPr>
          <a:xfrm>
            <a:off x="736640" y="4351837"/>
            <a:ext cx="3822800" cy="95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-US" dirty="0">
                <a:solidFill>
                  <a:schemeClr val="bg1"/>
                </a:solidFill>
              </a:rPr>
              <a:t>Tagged each game with a mood based on its description (e.g., “relaxing”, “horror”, “intense”).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68" name="Google Shape;568;p57"/>
          <p:cNvSpPr txBox="1">
            <a:spLocks noGrp="1"/>
          </p:cNvSpPr>
          <p:nvPr>
            <p:ph type="subTitle" idx="5"/>
          </p:nvPr>
        </p:nvSpPr>
        <p:spPr>
          <a:xfrm>
            <a:off x="7568107" y="4338025"/>
            <a:ext cx="3822800" cy="95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-US" dirty="0">
                <a:solidFill>
                  <a:schemeClr val="bg1"/>
                </a:solidFill>
              </a:rPr>
              <a:t>Combined the tags and description into a single column for use in vectorization.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72" name="Google Shape;572;p57"/>
          <p:cNvSpPr/>
          <p:nvPr/>
        </p:nvSpPr>
        <p:spPr>
          <a:xfrm>
            <a:off x="4782800" y="2074633"/>
            <a:ext cx="10716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73" name="Google Shape;573;p57"/>
          <p:cNvSpPr/>
          <p:nvPr/>
        </p:nvSpPr>
        <p:spPr>
          <a:xfrm>
            <a:off x="6337600" y="2074633"/>
            <a:ext cx="10716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74" name="Google Shape;574;p57"/>
          <p:cNvSpPr/>
          <p:nvPr/>
        </p:nvSpPr>
        <p:spPr>
          <a:xfrm>
            <a:off x="4782800" y="4307567"/>
            <a:ext cx="10716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75" name="Google Shape;575;p57"/>
          <p:cNvSpPr/>
          <p:nvPr/>
        </p:nvSpPr>
        <p:spPr>
          <a:xfrm>
            <a:off x="6337600" y="4307567"/>
            <a:ext cx="10716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576" name="Google Shape;576;p57"/>
          <p:cNvGrpSpPr/>
          <p:nvPr/>
        </p:nvGrpSpPr>
        <p:grpSpPr>
          <a:xfrm>
            <a:off x="6631239" y="4564113"/>
            <a:ext cx="484324" cy="438113"/>
            <a:chOff x="2633105" y="2431859"/>
            <a:chExt cx="363243" cy="328585"/>
          </a:xfrm>
        </p:grpSpPr>
        <p:sp>
          <p:nvSpPr>
            <p:cNvPr id="577" name="Google Shape;577;p57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78" name="Google Shape;578;p57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79" name="Google Shape;579;p57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80" name="Google Shape;580;p57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81" name="Google Shape;581;p57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82" name="Google Shape;582;p57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83" name="Google Shape;583;p57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84" name="Google Shape;584;p57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585" name="Google Shape;585;p57"/>
          <p:cNvSpPr/>
          <p:nvPr/>
        </p:nvSpPr>
        <p:spPr>
          <a:xfrm>
            <a:off x="5075932" y="4542229"/>
            <a:ext cx="485337" cy="481873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86" name="Google Shape;586;p57"/>
          <p:cNvSpPr/>
          <p:nvPr/>
        </p:nvSpPr>
        <p:spPr>
          <a:xfrm>
            <a:off x="6632231" y="2308549"/>
            <a:ext cx="482339" cy="483352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587" name="Google Shape;587;p57"/>
          <p:cNvGrpSpPr/>
          <p:nvPr/>
        </p:nvGrpSpPr>
        <p:grpSpPr>
          <a:xfrm>
            <a:off x="5074158" y="2268283"/>
            <a:ext cx="488885" cy="489308"/>
            <a:chOff x="2185372" y="1957799"/>
            <a:chExt cx="366664" cy="366981"/>
          </a:xfrm>
        </p:grpSpPr>
        <p:sp>
          <p:nvSpPr>
            <p:cNvPr id="588" name="Google Shape;588;p57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89" name="Google Shape;589;p57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90" name="Google Shape;590;p57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91" name="Google Shape;591;p57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92" name="Google Shape;592;p57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93" name="Google Shape;593;p57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94" name="Google Shape;594;p57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95" name="Google Shape;595;p57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cxnSp>
        <p:nvCxnSpPr>
          <p:cNvPr id="596" name="Google Shape;596;p57"/>
          <p:cNvCxnSpPr>
            <a:stCxn id="572" idx="0"/>
            <a:endCxn id="573" idx="1"/>
          </p:cNvCxnSpPr>
          <p:nvPr/>
        </p:nvCxnSpPr>
        <p:spPr>
          <a:xfrm rot="-5400000" flipH="1">
            <a:off x="5590400" y="1802833"/>
            <a:ext cx="475600" cy="1019200"/>
          </a:xfrm>
          <a:prstGeom prst="bentConnector4">
            <a:avLst>
              <a:gd name="adj1" fmla="val -66758"/>
              <a:gd name="adj2" fmla="val 76276"/>
            </a:avLst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597" name="Google Shape;597;p57"/>
          <p:cNvCxnSpPr>
            <a:stCxn id="573" idx="2"/>
            <a:endCxn id="574" idx="0"/>
          </p:cNvCxnSpPr>
          <p:nvPr/>
        </p:nvCxnSpPr>
        <p:spPr>
          <a:xfrm rot="5400000">
            <a:off x="5455200" y="2889233"/>
            <a:ext cx="1281600" cy="1554800"/>
          </a:xfrm>
          <a:prstGeom prst="bentConnector3">
            <a:avLst>
              <a:gd name="adj1" fmla="val 50005"/>
            </a:avLst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598" name="Google Shape;598;p57"/>
          <p:cNvCxnSpPr>
            <a:stCxn id="574" idx="2"/>
            <a:endCxn id="575" idx="2"/>
          </p:cNvCxnSpPr>
          <p:nvPr/>
        </p:nvCxnSpPr>
        <p:spPr>
          <a:xfrm rot="-5400000" flipH="1">
            <a:off x="6095600" y="4481767"/>
            <a:ext cx="800" cy="1554800"/>
          </a:xfrm>
          <a:prstGeom prst="bentConnector3">
            <a:avLst>
              <a:gd name="adj1" fmla="val 39687500"/>
            </a:avLst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" name="Google Shape;232;p38">
            <a:extLst>
              <a:ext uri="{FF2B5EF4-FFF2-40B4-BE49-F238E27FC236}">
                <a16:creationId xmlns:a16="http://schemas.microsoft.com/office/drawing/2014/main" id="{29C19014-E60F-EE89-BE5E-0A06BBA5B8C3}"/>
              </a:ext>
            </a:extLst>
          </p:cNvPr>
          <p:cNvSpPr txBox="1">
            <a:spLocks/>
          </p:cNvSpPr>
          <p:nvPr/>
        </p:nvSpPr>
        <p:spPr>
          <a:xfrm>
            <a:off x="2442411" y="714500"/>
            <a:ext cx="1140238" cy="521334"/>
          </a:xfrm>
          <a:prstGeom prst="rect">
            <a:avLst/>
          </a:prstGeom>
          <a:solidFill>
            <a:srgbClr val="FF9933"/>
          </a:solidFill>
          <a:ln>
            <a:noFill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marL="228600" lvl="0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lvl="1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sz="4400" dirty="0"/>
              <a:t>03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2">
          <a:extLst>
            <a:ext uri="{FF2B5EF4-FFF2-40B4-BE49-F238E27FC236}">
              <a16:creationId xmlns:a16="http://schemas.microsoft.com/office/drawing/2014/main" id="{E5849637-E8A9-7452-1294-BBC4691EE8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" name="Google Shape;2263;p62">
            <a:extLst>
              <a:ext uri="{FF2B5EF4-FFF2-40B4-BE49-F238E27FC236}">
                <a16:creationId xmlns:a16="http://schemas.microsoft.com/office/drawing/2014/main" id="{8B20E053-4918-DC9D-F282-CEC6A332AE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TF-IF + KNN Model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B29F70-D131-631C-2833-C32A43808C6A}"/>
              </a:ext>
            </a:extLst>
          </p:cNvPr>
          <p:cNvSpPr txBox="1"/>
          <p:nvPr/>
        </p:nvSpPr>
        <p:spPr>
          <a:xfrm>
            <a:off x="2788024" y="1950334"/>
            <a:ext cx="6158752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We trained a T-IDF vectorizer on the combined text fields to create numerical representations of each game.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Then we applied a K-Nearest Neighbors (KNN) model to identify and recommend similar games based on these vectors.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This approach allows the system to compare any game to others in the dataset and return recommendations based on textual similarity. </a:t>
            </a:r>
          </a:p>
        </p:txBody>
      </p:sp>
      <p:sp>
        <p:nvSpPr>
          <p:cNvPr id="3" name="Google Shape;313;p46">
            <a:extLst>
              <a:ext uri="{FF2B5EF4-FFF2-40B4-BE49-F238E27FC236}">
                <a16:creationId xmlns:a16="http://schemas.microsoft.com/office/drawing/2014/main" id="{571C2948-E8C9-2805-601D-2C34206C3FA5}"/>
              </a:ext>
            </a:extLst>
          </p:cNvPr>
          <p:cNvSpPr/>
          <p:nvPr/>
        </p:nvSpPr>
        <p:spPr>
          <a:xfrm>
            <a:off x="1307224" y="593367"/>
            <a:ext cx="14808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sz="5400" dirty="0"/>
              <a:t> 04</a:t>
            </a:r>
            <a:endParaRPr sz="5400" dirty="0"/>
          </a:p>
        </p:txBody>
      </p:sp>
    </p:spTree>
    <p:extLst>
      <p:ext uri="{BB962C8B-B14F-4D97-AF65-F5344CB8AC3E}">
        <p14:creationId xmlns:p14="http://schemas.microsoft.com/office/powerpoint/2010/main" val="2723349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4"/>
          <p:cNvSpPr txBox="1">
            <a:spLocks noGrp="1"/>
          </p:cNvSpPr>
          <p:nvPr>
            <p:ph type="title"/>
          </p:nvPr>
        </p:nvSpPr>
        <p:spPr>
          <a:xfrm>
            <a:off x="1663908" y="1255288"/>
            <a:ext cx="5441430" cy="98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/>
              <a:t> </a:t>
            </a:r>
            <a:r>
              <a:rPr lang="en" b="1" dirty="0">
                <a:solidFill>
                  <a:schemeClr val="bg1"/>
                </a:solidFill>
              </a:rPr>
              <a:t>Kivy User Interface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531" name="Google Shape;531;p54"/>
          <p:cNvSpPr txBox="1">
            <a:spLocks noGrp="1"/>
          </p:cNvSpPr>
          <p:nvPr>
            <p:ph type="subTitle" idx="1"/>
          </p:nvPr>
        </p:nvSpPr>
        <p:spPr>
          <a:xfrm>
            <a:off x="981771" y="3183045"/>
            <a:ext cx="4384886" cy="3132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1600" dirty="0">
                <a:solidFill>
                  <a:schemeClr val="bg1"/>
                </a:solidFill>
              </a:rPr>
              <a:t>Users can enter a game title or App ID to see details.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" sz="16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1600" dirty="0">
                <a:solidFill>
                  <a:schemeClr val="bg1"/>
                </a:solidFill>
              </a:rPr>
              <a:t>Optional dropdowns for mood and genre filtering.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" sz="16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1600" dirty="0">
                <a:solidFill>
                  <a:schemeClr val="bg1"/>
                </a:solidFill>
              </a:rPr>
              <a:t>Scrollable section shows results with links to each game’s Steam page.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" sz="16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• Users can add, view, clear, or export their favorite games with one click.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Clean, dark-themed layout with intuitive spacing for better readability</a:t>
            </a:r>
            <a:endParaRPr sz="1600" dirty="0">
              <a:solidFill>
                <a:schemeClr val="bg1"/>
              </a:solidFill>
            </a:endParaRPr>
          </a:p>
        </p:txBody>
      </p:sp>
      <p:pic>
        <p:nvPicPr>
          <p:cNvPr id="532" name="Google Shape;532;p54"/>
          <p:cNvPicPr preferRelativeResize="0"/>
          <p:nvPr/>
        </p:nvPicPr>
        <p:blipFill rotWithShape="1">
          <a:blip r:embed="rId3">
            <a:alphaModFix/>
          </a:blip>
          <a:srcRect l="54335" t="12132" r="11474" b="17534"/>
          <a:stretch/>
        </p:blipFill>
        <p:spPr>
          <a:xfrm>
            <a:off x="5633234" y="203034"/>
            <a:ext cx="5697869" cy="645193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232;p38">
            <a:extLst>
              <a:ext uri="{FF2B5EF4-FFF2-40B4-BE49-F238E27FC236}">
                <a16:creationId xmlns:a16="http://schemas.microsoft.com/office/drawing/2014/main" id="{B8616DE3-B8F3-71FC-EBFC-784B051687CA}"/>
              </a:ext>
            </a:extLst>
          </p:cNvPr>
          <p:cNvSpPr txBox="1">
            <a:spLocks/>
          </p:cNvSpPr>
          <p:nvPr/>
        </p:nvSpPr>
        <p:spPr>
          <a:xfrm>
            <a:off x="523670" y="1342841"/>
            <a:ext cx="1140238" cy="521334"/>
          </a:xfrm>
          <a:prstGeom prst="rect">
            <a:avLst/>
          </a:prstGeom>
          <a:solidFill>
            <a:srgbClr val="FF9933"/>
          </a:solidFill>
          <a:ln>
            <a:noFill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marL="228600" lvl="0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lvl="1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sz="4400" dirty="0"/>
              <a:t>05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85995F-50A6-06B8-3724-76F5E4277F79}"/>
              </a:ext>
            </a:extLst>
          </p:cNvPr>
          <p:cNvSpPr txBox="1"/>
          <p:nvPr/>
        </p:nvSpPr>
        <p:spPr>
          <a:xfrm>
            <a:off x="1093789" y="1982716"/>
            <a:ext cx="34943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Kivy is a Python library for creating fast, responsive, and touch-friendly apps for desktop and mobile platforms.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2">
          <a:extLst>
            <a:ext uri="{FF2B5EF4-FFF2-40B4-BE49-F238E27FC236}">
              <a16:creationId xmlns:a16="http://schemas.microsoft.com/office/drawing/2014/main" id="{2FD1E9A5-78CE-EEF3-5C7C-C599F045F0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" name="Google Shape;2263;p62">
            <a:extLst>
              <a:ext uri="{FF2B5EF4-FFF2-40B4-BE49-F238E27FC236}">
                <a16:creationId xmlns:a16="http://schemas.microsoft.com/office/drawing/2014/main" id="{09476C48-DB96-0E53-9AA1-94CE77EC1D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How To Run the App: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DAB7AD-3BAA-F214-1B1F-4961FFABAF63}"/>
              </a:ext>
            </a:extLst>
          </p:cNvPr>
          <p:cNvSpPr txBox="1"/>
          <p:nvPr/>
        </p:nvSpPr>
        <p:spPr>
          <a:xfrm>
            <a:off x="2788024" y="1950334"/>
            <a:ext cx="6158752" cy="4278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- Clone or download the repository.</a:t>
            </a:r>
          </a:p>
          <a:p>
            <a:r>
              <a:rPr lang="en-US" sz="2400" b="0" i="0" u="sng" dirty="0">
                <a:solidFill>
                  <a:schemeClr val="bg1"/>
                </a:solidFill>
                <a:effectLst/>
                <a:latin typeface="-apple-syste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Repository</a:t>
            </a:r>
            <a:endParaRPr lang="en-US" sz="2400" b="0" i="0" u="sng" dirty="0">
              <a:solidFill>
                <a:schemeClr val="bg1"/>
              </a:solidFill>
              <a:effectLst/>
              <a:latin typeface="-apple-system"/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- Make sure the following files are in place:</a:t>
            </a:r>
          </a:p>
          <a:p>
            <a:pPr marL="609585" lvl="1" defTabSz="121917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867" dirty="0">
                <a:solidFill>
                  <a:schemeClr val="bg1"/>
                </a:solidFill>
                <a:latin typeface="ui-monospace"/>
              </a:rPr>
              <a:t>../data/cleaned_games.csv</a:t>
            </a:r>
            <a:endParaRPr lang="en-US" altLang="en-US" sz="3200" dirty="0">
              <a:solidFill>
                <a:schemeClr val="bg1"/>
              </a:solidFill>
              <a:latin typeface="-apple-system"/>
            </a:endParaRPr>
          </a:p>
          <a:p>
            <a:pPr marL="609585" lvl="1" defTabSz="121917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867" dirty="0">
                <a:solidFill>
                  <a:schemeClr val="bg1"/>
                </a:solidFill>
                <a:latin typeface="ui-monospace"/>
              </a:rPr>
              <a:t>../models/</a:t>
            </a:r>
            <a:r>
              <a:rPr lang="en-US" altLang="en-US" sz="1867" dirty="0" err="1">
                <a:solidFill>
                  <a:schemeClr val="bg1"/>
                </a:solidFill>
                <a:latin typeface="ui-monospace"/>
              </a:rPr>
              <a:t>knn_model.pkl</a:t>
            </a:r>
            <a:endParaRPr lang="en-US" altLang="en-US" sz="3200" dirty="0">
              <a:solidFill>
                <a:schemeClr val="bg1"/>
              </a:solidFill>
              <a:latin typeface="-apple-system"/>
            </a:endParaRPr>
          </a:p>
          <a:p>
            <a:pPr marL="609585" lvl="1" defTabSz="121917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867" dirty="0">
                <a:solidFill>
                  <a:schemeClr val="bg1"/>
                </a:solidFill>
                <a:latin typeface="ui-monospace"/>
              </a:rPr>
              <a:t>../models/</a:t>
            </a:r>
            <a:r>
              <a:rPr lang="en-US" altLang="en-US" sz="1867" dirty="0" err="1">
                <a:solidFill>
                  <a:schemeClr val="bg1"/>
                </a:solidFill>
                <a:latin typeface="ui-monospace"/>
              </a:rPr>
              <a:t>tfidf_matrix.pkl</a:t>
            </a:r>
            <a:endParaRPr lang="en-US" sz="2400" dirty="0">
              <a:solidFill>
                <a:schemeClr val="bg1"/>
              </a:solidFill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- Install dependencies : pip install </a:t>
            </a:r>
            <a:r>
              <a:rPr lang="en-US" sz="2400" dirty="0" err="1">
                <a:solidFill>
                  <a:schemeClr val="bg1"/>
                </a:solidFill>
              </a:rPr>
              <a:t>kivy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- Run the app : python ui_kivy.py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700411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</TotalTime>
  <Words>995</Words>
  <Application>Microsoft Office PowerPoint</Application>
  <PresentationFormat>Widescreen</PresentationFormat>
  <Paragraphs>133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-apple-system</vt:lpstr>
      <vt:lpstr>Aptos</vt:lpstr>
      <vt:lpstr>Aptos Display</vt:lpstr>
      <vt:lpstr>Arial</vt:lpstr>
      <vt:lpstr>Bebas Neue</vt:lpstr>
      <vt:lpstr>Nunito Light</vt:lpstr>
      <vt:lpstr>Teko Medium</vt:lpstr>
      <vt:lpstr>ui-monospace</vt:lpstr>
      <vt:lpstr>Office Theme</vt:lpstr>
      <vt:lpstr>Steam Game  Recommender May 7th, 2025</vt:lpstr>
      <vt:lpstr>01</vt:lpstr>
      <vt:lpstr>What Steps We Took</vt:lpstr>
      <vt:lpstr>01</vt:lpstr>
      <vt:lpstr>Dataset Overview </vt:lpstr>
      <vt:lpstr>NLP Preprocessing </vt:lpstr>
      <vt:lpstr>TF-IF + KNN Model </vt:lpstr>
      <vt:lpstr> Kivy User Interface</vt:lpstr>
      <vt:lpstr>How To Run the App:</vt:lpstr>
      <vt:lpstr>SNEAK PEEK</vt:lpstr>
      <vt:lpstr>DEMO</vt:lpstr>
      <vt:lpstr> What We Learned</vt:lpstr>
      <vt:lpstr>Challenges We Faced:</vt:lpstr>
      <vt:lpstr>Future Improvements </vt:lpstr>
      <vt:lpstr>Thank you!!!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LO LO Webb</dc:creator>
  <cp:lastModifiedBy>LO LO Webb</cp:lastModifiedBy>
  <cp:revision>19</cp:revision>
  <dcterms:created xsi:type="dcterms:W3CDTF">2025-05-05T16:47:43Z</dcterms:created>
  <dcterms:modified xsi:type="dcterms:W3CDTF">2025-05-07T22:18:19Z</dcterms:modified>
</cp:coreProperties>
</file>

<file path=docProps/thumbnail.jpeg>
</file>